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</p:sldMasterIdLst>
  <p:notesMasterIdLst>
    <p:notesMasterId r:id="rId100"/>
  </p:notesMasterIdLst>
  <p:sldIdLst>
    <p:sldId id="259" r:id="rId16"/>
    <p:sldId id="260" r:id="rId17"/>
    <p:sldId id="258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0" r:id="rId27"/>
    <p:sldId id="271" r:id="rId28"/>
    <p:sldId id="269" r:id="rId29"/>
    <p:sldId id="272" r:id="rId30"/>
    <p:sldId id="273" r:id="rId31"/>
    <p:sldId id="274" r:id="rId32"/>
    <p:sldId id="275" r:id="rId33"/>
    <p:sldId id="276" r:id="rId34"/>
    <p:sldId id="302" r:id="rId35"/>
    <p:sldId id="277" r:id="rId36"/>
    <p:sldId id="278" r:id="rId37"/>
    <p:sldId id="280" r:id="rId38"/>
    <p:sldId id="279" r:id="rId39"/>
    <p:sldId id="282" r:id="rId40"/>
    <p:sldId id="294" r:id="rId41"/>
    <p:sldId id="295" r:id="rId42"/>
    <p:sldId id="296" r:id="rId43"/>
    <p:sldId id="283" r:id="rId44"/>
    <p:sldId id="284" r:id="rId45"/>
    <p:sldId id="289" r:id="rId46"/>
    <p:sldId id="297" r:id="rId47"/>
    <p:sldId id="325" r:id="rId48"/>
    <p:sldId id="285" r:id="rId49"/>
    <p:sldId id="323" r:id="rId50"/>
    <p:sldId id="298" r:id="rId51"/>
    <p:sldId id="326" r:id="rId52"/>
    <p:sldId id="332" r:id="rId53"/>
    <p:sldId id="286" r:id="rId54"/>
    <p:sldId id="310" r:id="rId55"/>
    <p:sldId id="311" r:id="rId56"/>
    <p:sldId id="312" r:id="rId57"/>
    <p:sldId id="315" r:id="rId58"/>
    <p:sldId id="314" r:id="rId59"/>
    <p:sldId id="313" r:id="rId60"/>
    <p:sldId id="327" r:id="rId61"/>
    <p:sldId id="287" r:id="rId62"/>
    <p:sldId id="301" r:id="rId63"/>
    <p:sldId id="309" r:id="rId64"/>
    <p:sldId id="316" r:id="rId65"/>
    <p:sldId id="290" r:id="rId66"/>
    <p:sldId id="328" r:id="rId67"/>
    <p:sldId id="307" r:id="rId68"/>
    <p:sldId id="308" r:id="rId69"/>
    <p:sldId id="305" r:id="rId70"/>
    <p:sldId id="329" r:id="rId71"/>
    <p:sldId id="333" r:id="rId72"/>
    <p:sldId id="317" r:id="rId73"/>
    <p:sldId id="318" r:id="rId74"/>
    <p:sldId id="319" r:id="rId75"/>
    <p:sldId id="322" r:id="rId76"/>
    <p:sldId id="321" r:id="rId77"/>
    <p:sldId id="320" r:id="rId78"/>
    <p:sldId id="330" r:id="rId79"/>
    <p:sldId id="324" r:id="rId80"/>
    <p:sldId id="353" r:id="rId81"/>
    <p:sldId id="331" r:id="rId82"/>
    <p:sldId id="334" r:id="rId83"/>
    <p:sldId id="335" r:id="rId84"/>
    <p:sldId id="348" r:id="rId85"/>
    <p:sldId id="349" r:id="rId86"/>
    <p:sldId id="352" r:id="rId87"/>
    <p:sldId id="344" r:id="rId88"/>
    <p:sldId id="345" r:id="rId89"/>
    <p:sldId id="338" r:id="rId90"/>
    <p:sldId id="340" r:id="rId91"/>
    <p:sldId id="346" r:id="rId92"/>
    <p:sldId id="347" r:id="rId93"/>
    <p:sldId id="342" r:id="rId94"/>
    <p:sldId id="343" r:id="rId95"/>
    <p:sldId id="351" r:id="rId96"/>
    <p:sldId id="339" r:id="rId97"/>
    <p:sldId id="292" r:id="rId98"/>
    <p:sldId id="350" r:id="rId99"/>
  </p:sldIdLst>
  <p:sldSz cx="9144000" cy="6858000" type="screen4x3"/>
  <p:notesSz cx="6858000" cy="9144000"/>
  <p:defaultTextStyle>
    <a:defPPr>
      <a:defRPr lang="es-UY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87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03C37-4E24-45EF-989B-B4B90DA34254}" type="datetimeFigureOut">
              <a:rPr lang="en-US" smtClean="0"/>
              <a:t>11/9/2016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02D2C-7D5F-4AE8-B634-F6211AE62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8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r>
              <a:rPr lang="en-US" baseline="0" dirty="0" smtClean="0"/>
              <a:t> and discuss with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02D2C-7D5F-4AE8-B634-F6211AE62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1C40D5-3546-4C2F-A3C1-CC5FB975BE1D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Share</a:t>
            </a:r>
            <a:r>
              <a:rPr lang="en-US" baseline="0" dirty="0" smtClean="0"/>
              <a:t> briefly with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02D2C-7D5F-4AE8-B634-F6211AE62F2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34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Volcanoes do not form because</a:t>
            </a:r>
            <a:r>
              <a:rPr lang="en-US" baseline="0" dirty="0" smtClean="0"/>
              <a:t> there is no </a:t>
            </a:r>
            <a:r>
              <a:rPr lang="en-US" baseline="0" dirty="0" err="1" smtClean="0"/>
              <a:t>subduction</a:t>
            </a:r>
            <a:r>
              <a:rPr lang="en-US" baseline="0" dirty="0" smtClean="0"/>
              <a:t> when continental plates collide; therefore, no melting of the crust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02D2C-7D5F-4AE8-B634-F6211AE62F2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3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02D2C-7D5F-4AE8-B634-F6211AE62F2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31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449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243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5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1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927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5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2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1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2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0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0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6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9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032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8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8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3919E-B6DD-4160-8C0F-4ADFD49E59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A373B-85BE-402B-9988-69F3DFC2E5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F37B7-E6E9-4235-857C-0B7793AD6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72887-9B96-4C05-B851-1C132D823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D8103-E34F-40F7-BF49-75CFDE312F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6DDC5-2E29-45A0-93D5-B87DAF5C70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7C01-150F-4DD3-BA83-A9E3D63019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835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4FD79-EC1F-4B00-8A92-ACBE28EED7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D7B08-F00E-41EE-98D3-D75FE82287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4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B4905-AF8A-4DDA-A13F-FF8564ACB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AEE28-E88B-42C1-A548-95D66429C1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5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1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1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16569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4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9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7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714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4523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2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606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07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0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1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8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ACD7-FE46-4E8E-B152-68D43D1E521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499C-1D41-46A6-A28E-69233AD9877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976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1342B-30DE-4847-867E-E81749C7DF8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BB6CF-4C5D-4244-90C5-25FAB80FB59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8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BB93-B65F-4722-88C6-3EA0D349E5C6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E0A-35E7-478E-9D25-9DEC9061F616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DF533-3C0A-46CE-849D-3260B5F85330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50C29-4BCC-4961-90B7-8ADF65EA980D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DA851-A56C-4E41-8BFD-1D04FBA096F8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095F2-AC0C-4BEB-A3CE-9F18534D184F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3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D839F-31EC-4FF3-9AD2-54401CE69B1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536D-B0EA-4B64-B1A0-089856B66AB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12609-6A26-4ACE-ADCA-5AD37AAA01E5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B7B0-5039-4FBD-A0E0-0A901C029A6E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3A02-8DD5-462E-B1F5-904EAE76DEE7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7F5C2-E3B8-4800-BED1-A757447FFB6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U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861EE-DEEB-4D91-95B7-42742A9182B4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F2170-8E9C-4784-813F-67526F549293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54F0-8A51-40F2-920D-A6C1C88CB3A1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9056-D7E3-4A95-8BC0-3DD39A41A598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U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BBC-0731-45D5-8A7A-0A6C44B97772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5EA0-2FB5-4028-972B-569299F7DAA0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/>
              <a:pPr>
                <a:defRPr/>
              </a:pPr>
              <a:t>09/11/2016</a:t>
            </a:fld>
            <a:endParaRPr lang="es-U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/>
              <a:pPr>
                <a:defRPr/>
              </a:pPr>
              <a:t>‹#›</a:t>
            </a:fld>
            <a:endParaRPr lang="es-U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5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1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0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6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3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4AD1115-A723-47D8-9D79-AAE4BA60FAC7}" type="slidenum">
              <a:rPr lang="en-US">
                <a:solidFill>
                  <a:srgbClr val="000000"/>
                </a:solidFill>
                <a:latin typeface="Arial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1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9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UY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UY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0CC312-BC14-4A7A-8663-594F442B738A}" type="datetimeFigureOut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09/11/2016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41D1D-2ED3-4380-8D0F-0572E38F01CA}" type="slidenum">
              <a:rPr lang="es-UY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1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ocutif0cQ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channel.com/tv-shows/greatest-discoveries/videos/100-greatest-discoveries-continental-drift/" TargetMode="External"/><Relationship Id="rId2" Type="http://schemas.openxmlformats.org/officeDocument/2006/relationships/hyperlink" Target="https://www.youtube.com/watch?v=T1-cES1Ekto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asszone.com/books/earth_science/terc/content/visualizations/es0807/es0807page01.cfm?chapter_no=visualization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sorblearning.com/media/attachment.action?quick=12n&amp;att=2771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ncechannel.com/tv-shows/greatest-discoveries/videos/100-greatest-discoveries-sea-floor-spreading.htm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youtube.com/watch?v=Z9Hr7V1S0p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t-dP2D7QM4&amp;index=1&amp;list=PL5D8C1AA3D9734764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asszone.com/books/earth_science/terc/content/visualizations/es0903/es0903page01.cfm?chapter_no=visualization" TargetMode="External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0902/es0902page01.cfm?chapter_no=visualization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yrXAGY1dmE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1105/es1105page01.cfm?chapter_no=visualization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50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0904/es0904page01.cfm?chapter_no=visualization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6Z4as_imJfM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0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classzone.com/books/earth_science/terc/content/visualizations/es1103/es1103page01.cfm?chapter_no=visualization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km-vqkOyUM" TargetMode="External"/><Relationship Id="rId2" Type="http://schemas.openxmlformats.org/officeDocument/2006/relationships/hyperlink" Target="https://www.youtube.com/watch?v=wW23Z94yf24" TargetMode="External"/><Relationship Id="rId1" Type="http://schemas.openxmlformats.org/officeDocument/2006/relationships/slideLayout" Target="../slideLayouts/slideLayout10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education.sdsc.edu/optiputer/flash/convection.htm" TargetMode="External"/><Relationship Id="rId1" Type="http://schemas.openxmlformats.org/officeDocument/2006/relationships/slideLayout" Target="../slideLayouts/slideLayout10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gktM2luLok" TargetMode="External"/><Relationship Id="rId1" Type="http://schemas.openxmlformats.org/officeDocument/2006/relationships/slideLayout" Target="../slideLayouts/slideLayout10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ilQsno2WI&amp;index=57&amp;list=PLqTEqBBPoqwVTbS_6i2lsAmWTaW9312Fl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0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1103/es1103page01.cfm?chapter_no=visualization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oUocQyvVyI#t=10" TargetMode="External"/><Relationship Id="rId2" Type="http://schemas.openxmlformats.org/officeDocument/2006/relationships/hyperlink" Target="http://www.pbs.org/wnet/savageearth/animations/earthquakes/main.html" TargetMode="External"/><Relationship Id="rId1" Type="http://schemas.openxmlformats.org/officeDocument/2006/relationships/slideLayout" Target="../slideLayouts/slideLayout105.xml"/><Relationship Id="rId4" Type="http://schemas.openxmlformats.org/officeDocument/2006/relationships/hyperlink" Target="https://www.youtube.com/watch?v=sA6oZ4YgKCA&amp;list=PLqTEqBBPoqwVTbS_6i2lsAmWTaW9312Fl&amp;index=53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s.org/wnet/savageearth/animations/tsunami/index.html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5.xml"/><Relationship Id="rId4" Type="http://schemas.openxmlformats.org/officeDocument/2006/relationships/hyperlink" Target="https://www.youtube.com/watch?v=bG37DEAb3Bc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PQ5iTcnXW0" TargetMode="External"/><Relationship Id="rId2" Type="http://schemas.openxmlformats.org/officeDocument/2006/relationships/hyperlink" Target="https://www.youtube.com/watch?v=0NfKZAiWRoE" TargetMode="Externa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www.youtube.com/watch?v=gPaXXZhBAxg&amp;index=59&amp;list=PLqTEqBBPoqwVTbS_6i2lsAmWTaW9312Fl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/>
          </p:cNvSpPr>
          <p:nvPr>
            <p:ph type="ctrTitle"/>
          </p:nvPr>
        </p:nvSpPr>
        <p:spPr>
          <a:xfrm>
            <a:off x="127258" y="365791"/>
            <a:ext cx="8856983" cy="2880320"/>
          </a:xfrm>
        </p:spPr>
        <p:txBody>
          <a:bodyPr/>
          <a:lstStyle/>
          <a:p>
            <a:r>
              <a:rPr lang="es-UY" dirty="0" err="1" smtClean="0"/>
              <a:t>Activating</a:t>
            </a:r>
            <a:r>
              <a:rPr lang="es-UY" dirty="0" smtClean="0"/>
              <a:t> </a:t>
            </a:r>
            <a:r>
              <a:rPr lang="es-UY" dirty="0" err="1" smtClean="0"/>
              <a:t>Strategy</a:t>
            </a:r>
            <a:r>
              <a:rPr lang="es-UY" dirty="0" smtClean="0"/>
              <a:t>:</a:t>
            </a:r>
            <a:br>
              <a:rPr lang="es-UY" dirty="0" smtClean="0"/>
            </a:br>
            <a:r>
              <a:rPr lang="en-US" sz="3400" u="sng" dirty="0">
                <a:solidFill>
                  <a:srgbClr val="0000FF"/>
                </a:solidFill>
                <a:ea typeface="Calibri"/>
                <a:hlinkClick r:id="rId3"/>
              </a:rPr>
              <a:t>Watch Ice Age: </a:t>
            </a:r>
            <a:r>
              <a:rPr lang="en-US" sz="3400" u="sng" dirty="0" err="1">
                <a:solidFill>
                  <a:srgbClr val="0000FF"/>
                </a:solidFill>
                <a:ea typeface="Calibri"/>
                <a:hlinkClick r:id="rId3"/>
              </a:rPr>
              <a:t>Scrat</a:t>
            </a:r>
            <a:r>
              <a:rPr lang="en-US" sz="3400" u="sng" dirty="0">
                <a:solidFill>
                  <a:srgbClr val="0000FF"/>
                </a:solidFill>
                <a:ea typeface="Calibri"/>
                <a:hlinkClick r:id="rId3"/>
              </a:rPr>
              <a:t> Continental Crack Up</a:t>
            </a:r>
            <a:r>
              <a:rPr lang="en-US" sz="3400" dirty="0">
                <a:ea typeface="Calibri"/>
              </a:rPr>
              <a:t> video clip and have students either answer individually or with a partner the following questions: </a:t>
            </a:r>
            <a:endParaRPr lang="es-ES" sz="34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20621" y="321297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(1) Which part(s) of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Calibri"/>
                <a:cs typeface="+mj-cs"/>
              </a:rPr>
              <a:t>Scrat’s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 adventure </a:t>
            </a:r>
            <a:r>
              <a:rPr lang="en-US" sz="3600" dirty="0" smtClean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+mj-lt"/>
                <a:ea typeface="Calibri"/>
                <a:cs typeface="+mj-cs"/>
              </a:rPr>
            </a:br>
            <a:r>
              <a:rPr lang="en-US" sz="3600" dirty="0" smtClean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      is 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accurate? </a:t>
            </a:r>
            <a:br>
              <a:rPr lang="en-US" sz="3600" dirty="0">
                <a:solidFill>
                  <a:prstClr val="black"/>
                </a:solidFill>
                <a:latin typeface="+mj-lt"/>
                <a:ea typeface="Calibri"/>
                <a:cs typeface="+mj-cs"/>
              </a:rPr>
            </a:br>
            <a:r>
              <a:rPr lang="en-US" sz="3600" dirty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(2) Which part(s) of </a:t>
            </a:r>
            <a:r>
              <a:rPr lang="en-US" sz="3600" dirty="0" err="1">
                <a:solidFill>
                  <a:prstClr val="black"/>
                </a:solidFill>
                <a:latin typeface="+mj-lt"/>
                <a:ea typeface="Calibri"/>
                <a:cs typeface="+mj-cs"/>
              </a:rPr>
              <a:t>Scrat’s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 adventure </a:t>
            </a:r>
            <a:r>
              <a:rPr lang="en-US" sz="3600" dirty="0" smtClean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/>
            </a:r>
            <a:br>
              <a:rPr lang="en-US" sz="3600" dirty="0" smtClean="0">
                <a:solidFill>
                  <a:prstClr val="black"/>
                </a:solidFill>
                <a:latin typeface="+mj-lt"/>
                <a:ea typeface="Calibri"/>
                <a:cs typeface="+mj-cs"/>
              </a:rPr>
            </a:br>
            <a:r>
              <a:rPr lang="en-US" sz="3600" dirty="0" smtClean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      is </a:t>
            </a:r>
            <a:r>
              <a:rPr lang="en-US" sz="3600" dirty="0">
                <a:solidFill>
                  <a:prstClr val="black"/>
                </a:solidFill>
                <a:latin typeface="+mj-lt"/>
                <a:ea typeface="Calibri"/>
                <a:cs typeface="+mj-cs"/>
              </a:rPr>
              <a:t>not accurate? 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8820" y="4437112"/>
            <a:ext cx="5382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hlinkClick r:id="rId2"/>
              </a:rPr>
              <a:t>https://</a:t>
            </a:r>
            <a:r>
              <a:rPr lang="en-US" sz="3600" dirty="0" smtClean="0">
                <a:hlinkClick r:id="rId2"/>
              </a:rPr>
              <a:t>www.youtube.com/watch?v=T1-cES1Ekto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Rectangle 7"/>
          <p:cNvSpPr txBox="1">
            <a:spLocks/>
          </p:cNvSpPr>
          <p:nvPr/>
        </p:nvSpPr>
        <p:spPr>
          <a:xfrm>
            <a:off x="738486" y="3573016"/>
            <a:ext cx="7488832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6000" b="1" dirty="0" smtClean="0"/>
              <a:t>Continental Drift Song</a:t>
            </a:r>
            <a:endParaRPr lang="es-ES" sz="4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9552" y="1556792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hlinkClick r:id="rId3"/>
              </a:rPr>
              <a:t>http://www.sciencechannel.com/tv-shows/greatest-discoveries/videos/100-greatest-discoveries-continental-drift</a:t>
            </a:r>
            <a:r>
              <a:rPr lang="en-US" sz="3600" dirty="0" smtClean="0">
                <a:hlinkClick r:id="rId3"/>
              </a:rPr>
              <a:t>/</a:t>
            </a:r>
            <a:r>
              <a:rPr lang="en-US" sz="3600" dirty="0" smtClean="0"/>
              <a:t> </a:t>
            </a:r>
            <a:endParaRPr lang="en-US" sz="2400" dirty="0"/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593558" y="620688"/>
            <a:ext cx="7812868" cy="12241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6000" b="1" dirty="0" smtClean="0"/>
              <a:t>Continental Drift Video</a:t>
            </a:r>
            <a:endParaRPr lang="es-ES" sz="4000" dirty="0" smtClean="0"/>
          </a:p>
        </p:txBody>
      </p:sp>
    </p:spTree>
    <p:extLst>
      <p:ext uri="{BB962C8B-B14F-4D97-AF65-F5344CB8AC3E}">
        <p14:creationId xmlns:p14="http://schemas.microsoft.com/office/powerpoint/2010/main" val="10658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/>
          </p:cNvSpPr>
          <p:nvPr/>
        </p:nvSpPr>
        <p:spPr>
          <a:xfrm>
            <a:off x="411642" y="764704"/>
            <a:ext cx="8424936" cy="46085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b="1" dirty="0" smtClean="0">
                <a:solidFill>
                  <a:prstClr val="black"/>
                </a:solidFill>
              </a:rPr>
              <a:t>Turn to an elbow partner and discuss the following: </a:t>
            </a:r>
          </a:p>
          <a:p>
            <a:endParaRPr lang="en-US" sz="2800" b="1" dirty="0">
              <a:solidFill>
                <a:prstClr val="black"/>
              </a:solidFill>
            </a:endParaRPr>
          </a:p>
          <a:p>
            <a:r>
              <a:rPr lang="en-US" sz="5400" b="1" dirty="0" smtClean="0">
                <a:solidFill>
                  <a:prstClr val="black"/>
                </a:solidFill>
              </a:rPr>
              <a:t>Will the continents continue to move? How do you know?</a:t>
            </a:r>
            <a:endParaRPr lang="es-ES" sz="36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91" y="6128429"/>
            <a:ext cx="6005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www.classzone.com/books/earth_science/terc/content/visualizations/es0807/es0807page01.cfm?chapter_no=visualization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281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7"/>
          <p:cNvSpPr txBox="1">
            <a:spLocks/>
          </p:cNvSpPr>
          <p:nvPr/>
        </p:nvSpPr>
        <p:spPr>
          <a:xfrm>
            <a:off x="411642" y="620688"/>
            <a:ext cx="8424936" cy="25922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>
                <a:solidFill>
                  <a:prstClr val="black"/>
                </a:solidFill>
              </a:rPr>
              <a:t>During the 1940s and 1950s, using technology developed during World War I, scientists began using sound waves to map the ocean floor.</a:t>
            </a:r>
            <a:endParaRPr lang="es-ES" sz="2000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 descr="http://www.gislounge.com/wp-content/uploads/2013/10/ocean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84" y="3130296"/>
            <a:ext cx="6369144" cy="363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/>
          </p:cNvSpPr>
          <p:nvPr/>
        </p:nvSpPr>
        <p:spPr>
          <a:xfrm>
            <a:off x="179512" y="692696"/>
            <a:ext cx="8809466" cy="194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800" b="1" dirty="0" smtClean="0">
                <a:solidFill>
                  <a:prstClr val="black"/>
                </a:solidFill>
              </a:rPr>
              <a:t>Researchers discovered an underwater system of ridges (mountains) and valleys like those found on the continents. </a:t>
            </a:r>
            <a:endParaRPr lang="es-ES" sz="38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indiana.edu/~g105lab/images/gaia_chapter_13/oce06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92" y="3284983"/>
            <a:ext cx="3810000" cy="24669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ser.physics.unc.edu/~evans/pub/A31/Lecture09-Earth/mid-ocean-rid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695700" cy="40005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/>
          </p:cNvSpPr>
          <p:nvPr/>
        </p:nvSpPr>
        <p:spPr>
          <a:xfrm>
            <a:off x="179512" y="692696"/>
            <a:ext cx="8809466" cy="194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800" b="1" dirty="0" smtClean="0">
                <a:solidFill>
                  <a:prstClr val="black"/>
                </a:solidFill>
              </a:rPr>
              <a:t>The theory of seafloor spreading explains the formation of the underwater mountain ranges.</a:t>
            </a:r>
            <a:endParaRPr lang="es-ES" sz="38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://upload.wikimedia.org/wikipedia/commons/5/56/Ridge_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35" y="3021991"/>
            <a:ext cx="7027819" cy="359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5904656" cy="1143000"/>
          </a:xfrm>
        </p:spPr>
        <p:txBody>
          <a:bodyPr/>
          <a:lstStyle/>
          <a:p>
            <a:pPr algn="l"/>
            <a:r>
              <a:rPr lang="en-US" sz="5400" b="1" u="sng" dirty="0" smtClean="0"/>
              <a:t>Seafloor Spreading</a:t>
            </a:r>
            <a:endParaRPr lang="en-US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424936" cy="4248471"/>
          </a:xfrm>
        </p:spPr>
        <p:txBody>
          <a:bodyPr/>
          <a:lstStyle/>
          <a:p>
            <a:r>
              <a:rPr lang="en-US" dirty="0" smtClean="0"/>
              <a:t>Hot, less dense material below </a:t>
            </a:r>
            <a:br>
              <a:rPr lang="en-US" dirty="0" smtClean="0"/>
            </a:br>
            <a:r>
              <a:rPr lang="en-US" dirty="0" smtClean="0"/>
              <a:t>the Earth’s crust rises toward the </a:t>
            </a:r>
            <a:br>
              <a:rPr lang="en-US" dirty="0" smtClean="0"/>
            </a:br>
            <a:r>
              <a:rPr lang="en-US" dirty="0" smtClean="0"/>
              <a:t>surface at the mid-ocean ridges.</a:t>
            </a:r>
          </a:p>
          <a:p>
            <a:r>
              <a:rPr lang="en-US" dirty="0"/>
              <a:t>T</a:t>
            </a:r>
            <a:r>
              <a:rPr lang="en-US" dirty="0" smtClean="0"/>
              <a:t>he seafloor spreads apart and magma is forced upward pushing the older seafloor away from the ridge in opposite directions.</a:t>
            </a:r>
          </a:p>
          <a:p>
            <a:r>
              <a:rPr lang="en-US" dirty="0" smtClean="0"/>
              <a:t>The magma becomes solid as it cools and sinks forming new seafloor.</a:t>
            </a:r>
            <a:endParaRPr lang="en-US" dirty="0"/>
          </a:p>
        </p:txBody>
      </p:sp>
      <p:pic>
        <p:nvPicPr>
          <p:cNvPr id="6146" name="Picture 2" descr="http://facstaff.gpc.edu/~pgore/images/diverge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31" y="980728"/>
            <a:ext cx="228025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35" y="692696"/>
            <a:ext cx="8229600" cy="1143000"/>
          </a:xfrm>
        </p:spPr>
        <p:txBody>
          <a:bodyPr/>
          <a:lstStyle/>
          <a:p>
            <a:r>
              <a:rPr lang="en-US" sz="7200" b="1" u="sng" dirty="0" smtClean="0"/>
              <a:t>Seafloor Spreading</a:t>
            </a:r>
            <a:endParaRPr lang="en-US" sz="7200" b="1" u="sng" dirty="0"/>
          </a:p>
        </p:txBody>
      </p:sp>
      <p:pic>
        <p:nvPicPr>
          <p:cNvPr id="4100" name="Picture 4" descr="http://web.gccaz.edu/~lnewman/gph111/topic_units/plates/14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3" y="2348880"/>
            <a:ext cx="8383016" cy="305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6021288"/>
            <a:ext cx="4817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www.absorblearning.com/media/attachment.action?quick=12n&amp;att=2771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64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49" y="980728"/>
            <a:ext cx="8229600" cy="1872208"/>
          </a:xfrm>
        </p:spPr>
        <p:txBody>
          <a:bodyPr/>
          <a:lstStyle/>
          <a:p>
            <a:r>
              <a:rPr lang="en-US" sz="7200" b="1" dirty="0" smtClean="0"/>
              <a:t>Seafloor Spreading</a:t>
            </a:r>
            <a:br>
              <a:rPr lang="en-US" sz="7200" b="1" dirty="0" smtClean="0"/>
            </a:br>
            <a:r>
              <a:rPr lang="en-US" sz="7200" b="1" dirty="0" smtClean="0"/>
              <a:t>Video Clip</a:t>
            </a:r>
            <a:endParaRPr lang="en-US" sz="7200" b="1" dirty="0"/>
          </a:p>
        </p:txBody>
      </p:sp>
      <p:sp>
        <p:nvSpPr>
          <p:cNvPr id="3" name="Rectangle 2"/>
          <p:cNvSpPr/>
          <p:nvPr/>
        </p:nvSpPr>
        <p:spPr>
          <a:xfrm>
            <a:off x="827584" y="3284984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en-US" sz="3200" dirty="0" smtClean="0">
                <a:solidFill>
                  <a:prstClr val="black"/>
                </a:solidFill>
                <a:hlinkClick r:id="rId2"/>
              </a:rPr>
              <a:t>www.sciencechannel.com/tv-shows/greatest-discoveries/videos/100-greatest-discoveries-sea-floor-spreading.htm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4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/>
          </p:cNvSpPr>
          <p:nvPr/>
        </p:nvSpPr>
        <p:spPr>
          <a:xfrm>
            <a:off x="395536" y="1556792"/>
            <a:ext cx="8352928" cy="30963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800" b="1" dirty="0" smtClean="0">
                <a:solidFill>
                  <a:prstClr val="black"/>
                </a:solidFill>
              </a:rPr>
              <a:t>Age of Ocean</a:t>
            </a:r>
            <a:br>
              <a:rPr lang="en-US" sz="8800" b="1" dirty="0" smtClean="0">
                <a:solidFill>
                  <a:prstClr val="black"/>
                </a:solidFill>
              </a:rPr>
            </a:br>
            <a:r>
              <a:rPr lang="en-US" sz="8800" b="1" dirty="0" smtClean="0">
                <a:solidFill>
                  <a:prstClr val="black"/>
                </a:solidFill>
              </a:rPr>
              <a:t>Crust Activity</a:t>
            </a:r>
            <a:endParaRPr lang="es-ES" sz="8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/>
          </p:cNvSpPr>
          <p:nvPr/>
        </p:nvSpPr>
        <p:spPr>
          <a:xfrm>
            <a:off x="395536" y="620688"/>
            <a:ext cx="8352928" cy="5616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800" b="1" dirty="0" smtClean="0">
                <a:solidFill>
                  <a:prstClr val="black"/>
                </a:solidFill>
              </a:rPr>
              <a:t>Seafloor Spreading Activity</a:t>
            </a:r>
            <a:br>
              <a:rPr lang="en-US" sz="8800" b="1" dirty="0" smtClean="0">
                <a:solidFill>
                  <a:prstClr val="black"/>
                </a:solidFill>
              </a:rPr>
            </a:br>
            <a:r>
              <a:rPr lang="en-US" sz="5400" b="1" dirty="0" smtClean="0">
                <a:solidFill>
                  <a:prstClr val="black"/>
                </a:solidFill>
              </a:rPr>
              <a:t>[see resources]</a:t>
            </a:r>
            <a:endParaRPr lang="es-ES" sz="5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/>
          </p:cNvSpPr>
          <p:nvPr>
            <p:ph type="ctrTitle" idx="4294967295"/>
          </p:nvPr>
        </p:nvSpPr>
        <p:spPr>
          <a:xfrm>
            <a:off x="0" y="138722"/>
            <a:ext cx="9144000" cy="2376264"/>
          </a:xfrm>
        </p:spPr>
        <p:txBody>
          <a:bodyPr/>
          <a:lstStyle/>
          <a:p>
            <a:r>
              <a:rPr lang="es-UY" sz="4000" b="1" dirty="0" err="1" smtClean="0"/>
              <a:t>Essential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Question</a:t>
            </a:r>
            <a:r>
              <a:rPr lang="es-UY" sz="4000" b="1" dirty="0" smtClean="0"/>
              <a:t>:</a:t>
            </a:r>
            <a:br>
              <a:rPr lang="es-UY" sz="4000" b="1" dirty="0" smtClean="0"/>
            </a:br>
            <a:r>
              <a:rPr lang="es-UY" sz="4000" b="1" dirty="0" err="1" smtClean="0"/>
              <a:t>How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does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the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constant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movement</a:t>
            </a:r>
            <a:r>
              <a:rPr lang="es-UY" sz="4000" b="1" dirty="0" smtClean="0"/>
              <a:t> </a:t>
            </a:r>
            <a:br>
              <a:rPr lang="es-UY" sz="4000" b="1" dirty="0" smtClean="0"/>
            </a:br>
            <a:r>
              <a:rPr lang="es-UY" sz="4000" b="1" dirty="0" smtClean="0"/>
              <a:t>of </a:t>
            </a:r>
            <a:r>
              <a:rPr lang="es-UY" sz="4000" b="1" dirty="0" err="1" smtClean="0"/>
              <a:t>lithospheric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plates</a:t>
            </a:r>
            <a:r>
              <a:rPr lang="es-UY" sz="4000" b="1" dirty="0" smtClean="0"/>
              <a:t> cause </a:t>
            </a:r>
            <a:r>
              <a:rPr lang="es-UY" sz="4000" b="1" dirty="0" err="1" smtClean="0"/>
              <a:t>major</a:t>
            </a:r>
            <a:r>
              <a:rPr lang="es-UY" sz="4000" b="1" dirty="0" smtClean="0"/>
              <a:t> geological </a:t>
            </a:r>
            <a:r>
              <a:rPr lang="es-UY" sz="4000" b="1" dirty="0" err="1" smtClean="0"/>
              <a:t>events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on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the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earth’s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surface</a:t>
            </a:r>
            <a:r>
              <a:rPr lang="es-UY" sz="4000" b="1" dirty="0" smtClean="0"/>
              <a:t>?</a:t>
            </a:r>
            <a:endParaRPr lang="es-ES" sz="4000" b="1" dirty="0" smtClean="0"/>
          </a:p>
        </p:txBody>
      </p:sp>
      <p:sp>
        <p:nvSpPr>
          <p:cNvPr id="2056" name="Rectangle 8"/>
          <p:cNvSpPr>
            <a:spLocks noGrp="1"/>
          </p:cNvSpPr>
          <p:nvPr>
            <p:ph type="subTitle" idx="4294967295"/>
          </p:nvPr>
        </p:nvSpPr>
        <p:spPr>
          <a:xfrm>
            <a:off x="323528" y="3717032"/>
            <a:ext cx="8568952" cy="2448272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s-UY" sz="3600" b="1" dirty="0" smtClean="0"/>
              <a:t>Standard:</a:t>
            </a:r>
          </a:p>
          <a:p>
            <a:pPr marL="0" indent="0">
              <a:buFont typeface="Arial" charset="0"/>
              <a:buNone/>
            </a:pPr>
            <a:r>
              <a:rPr lang="es-UY" sz="3600" b="1" dirty="0" smtClean="0"/>
              <a:t>S6E5e. </a:t>
            </a:r>
            <a:r>
              <a:rPr lang="es-UY" sz="3600" b="1" dirty="0" err="1" smtClean="0"/>
              <a:t>Recognize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that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lithospheric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plates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constantly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move</a:t>
            </a:r>
            <a:r>
              <a:rPr lang="es-UY" sz="3600" b="1" dirty="0" smtClean="0"/>
              <a:t> and cause </a:t>
            </a:r>
            <a:r>
              <a:rPr lang="es-UY" sz="3600" b="1" dirty="0" err="1" smtClean="0"/>
              <a:t>major</a:t>
            </a:r>
            <a:r>
              <a:rPr lang="es-UY" sz="3600" b="1" dirty="0" smtClean="0"/>
              <a:t> geological </a:t>
            </a:r>
            <a:r>
              <a:rPr lang="es-UY" sz="3600" b="1" dirty="0" err="1" smtClean="0"/>
              <a:t>events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on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the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earth’s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surface</a:t>
            </a:r>
            <a:r>
              <a:rPr lang="es-UY" sz="3600" b="1" dirty="0" smtClean="0"/>
              <a:t>.</a:t>
            </a:r>
            <a:endParaRPr lang="es-E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0084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72" y="476672"/>
            <a:ext cx="8496944" cy="2448272"/>
          </a:xfrm>
        </p:spPr>
        <p:txBody>
          <a:bodyPr/>
          <a:lstStyle/>
          <a:p>
            <a:r>
              <a:rPr lang="en-US" b="1" dirty="0" smtClean="0"/>
              <a:t>If new crust is being added by seafloor spreading, does the Earth’s surface just keep expanding?</a:t>
            </a:r>
            <a:endParaRPr lang="en-US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448410" y="3068960"/>
            <a:ext cx="82296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/>
              <a:t>No, it does not keep expanding, but what happens to it?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95536" y="4725144"/>
            <a:ext cx="8229600" cy="9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/>
              <a:t>Let’s continue to find out.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61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/>
          </p:cNvSpPr>
          <p:nvPr/>
        </p:nvSpPr>
        <p:spPr>
          <a:xfrm>
            <a:off x="131702" y="1124744"/>
            <a:ext cx="8809466" cy="194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smtClean="0">
                <a:solidFill>
                  <a:prstClr val="black"/>
                </a:solidFill>
              </a:rPr>
              <a:t>The idea of seafloor spreading showed that more than just the continents were moving, as continental drift had shown.</a:t>
            </a:r>
            <a:endParaRPr lang="es-ES" sz="40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148052" y="4047043"/>
            <a:ext cx="8809466" cy="194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smtClean="0">
                <a:solidFill>
                  <a:prstClr val="black"/>
                </a:solidFill>
              </a:rPr>
              <a:t>Scientists now believe that sections of the seafloor and continents move in relation to one another.</a:t>
            </a:r>
            <a:endParaRPr lang="es-ES" sz="4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8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/>
          </p:cNvSpPr>
          <p:nvPr/>
        </p:nvSpPr>
        <p:spPr>
          <a:xfrm>
            <a:off x="279969" y="836712"/>
            <a:ext cx="8545632" cy="24482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smtClean="0">
                <a:solidFill>
                  <a:prstClr val="black"/>
                </a:solidFill>
              </a:rPr>
              <a:t>A new theory that combined continental drift and seafloor spreading was developed known as the theory of Plate Tectonics.</a:t>
            </a:r>
            <a:endParaRPr lang="es-ES" sz="4000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 descr="http://www.windows2universe.org/earth/images/earth_plates_usgs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77" y="3573016"/>
            <a:ext cx="5169807" cy="3011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167267" y="668693"/>
            <a:ext cx="8809466" cy="20162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700" b="1" dirty="0" smtClean="0">
                <a:solidFill>
                  <a:prstClr val="black"/>
                </a:solidFill>
              </a:rPr>
              <a:t>The theory of Plate Tectonics states that the Earth’s crust and part of the Upper </a:t>
            </a:r>
            <a:r>
              <a:rPr lang="en-US" sz="3700" b="1" dirty="0">
                <a:solidFill>
                  <a:prstClr val="black"/>
                </a:solidFill>
              </a:rPr>
              <a:t>M</a:t>
            </a:r>
            <a:r>
              <a:rPr lang="en-US" sz="3700" b="1" dirty="0" smtClean="0">
                <a:solidFill>
                  <a:prstClr val="black"/>
                </a:solidFill>
              </a:rPr>
              <a:t>antle are broken into plates (sections) that move.</a:t>
            </a:r>
            <a:endParaRPr lang="es-ES" sz="3700" dirty="0" smtClean="0">
              <a:solidFill>
                <a:prstClr val="black"/>
              </a:solidFill>
            </a:endParaRPr>
          </a:p>
        </p:txBody>
      </p:sp>
      <p:pic>
        <p:nvPicPr>
          <p:cNvPr id="2050" name="Picture 2" descr="http://mail.colonial.net/~hkaiter/A_IMAGES/tectonic-plates-27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84917"/>
            <a:ext cx="3600400" cy="40004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18"/>
          <p:cNvSpPr>
            <a:spLocks noChangeArrowheads="1"/>
          </p:cNvSpPr>
          <p:nvPr/>
        </p:nvSpPr>
        <p:spPr bwMode="auto">
          <a:xfrm>
            <a:off x="6248400" y="0"/>
            <a:ext cx="2438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42512" y="1095375"/>
            <a:ext cx="5953125" cy="5762625"/>
            <a:chOff x="-42512" y="1095375"/>
            <a:chExt cx="5953125" cy="576262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2" y="1095375"/>
              <a:ext cx="5953125" cy="576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6200" y="4953000"/>
              <a:ext cx="2056598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rgbClr val="000000"/>
                  </a:solidFill>
                </a:rPr>
                <a:t>Inner Core</a:t>
              </a:r>
              <a:br>
                <a:rPr lang="en-US" sz="2400" b="1" dirty="0" smtClean="0">
                  <a:solidFill>
                    <a:srgbClr val="000000"/>
                  </a:solidFill>
                </a:rPr>
              </a:br>
              <a:r>
                <a:rPr lang="en-US" sz="2400" b="1" dirty="0" smtClean="0">
                  <a:solidFill>
                    <a:srgbClr val="000000"/>
                  </a:solidFill>
                </a:rPr>
                <a:t>Solid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9283" y="2667000"/>
              <a:ext cx="2463917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rgbClr val="000000"/>
                  </a:solidFill>
                </a:rPr>
                <a:t>Outer Core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rgbClr val="000000"/>
                  </a:solidFill>
                </a:rPr>
                <a:t>Liquid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639152" y="2286000"/>
            <a:ext cx="1219200" cy="5851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Mantle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429000" y="1600200"/>
            <a:ext cx="178519" cy="1848853"/>
            <a:chOff x="3429000" y="1600200"/>
            <a:chExt cx="178519" cy="1848853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3513447" y="1600200"/>
              <a:ext cx="7822" cy="1828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429000" y="1600200"/>
              <a:ext cx="16889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438625" y="3449053"/>
              <a:ext cx="16889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205966" y="113899"/>
            <a:ext cx="1554829" cy="1087781"/>
            <a:chOff x="1205966" y="133149"/>
            <a:chExt cx="1554829" cy="1087781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981200" y="666550"/>
              <a:ext cx="0" cy="554380"/>
            </a:xfrm>
            <a:prstGeom prst="straightConnector1">
              <a:avLst/>
            </a:prstGeom>
            <a:ln w="984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1205966" y="133149"/>
              <a:ext cx="1554829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solidFill>
                    <a:srgbClr val="000000"/>
                  </a:solidFill>
                </a:rPr>
                <a:t>Crust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828900" y="2777489"/>
            <a:ext cx="2768868" cy="585136"/>
            <a:chOff x="5828900" y="2777489"/>
            <a:chExt cx="2768868" cy="585136"/>
          </a:xfrm>
        </p:grpSpPr>
        <p:grpSp>
          <p:nvGrpSpPr>
            <p:cNvPr id="42" name="Group 41"/>
            <p:cNvGrpSpPr/>
            <p:nvPr/>
          </p:nvGrpSpPr>
          <p:grpSpPr>
            <a:xfrm>
              <a:off x="5828900" y="2971800"/>
              <a:ext cx="419500" cy="206140"/>
              <a:chOff x="5828900" y="2971800"/>
              <a:chExt cx="419500" cy="20614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828900" y="2971800"/>
                <a:ext cx="307208" cy="206140"/>
                <a:chOff x="5828900" y="2971800"/>
                <a:chExt cx="307208" cy="20614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5828900" y="2971800"/>
                  <a:ext cx="304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831308" y="3168315"/>
                  <a:ext cx="304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124076" y="2971800"/>
                  <a:ext cx="0" cy="20614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/>
              <p:cNvCxnSpPr/>
              <p:nvPr/>
            </p:nvCxnSpPr>
            <p:spPr>
              <a:xfrm>
                <a:off x="6136108" y="3070057"/>
                <a:ext cx="1122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6235568" y="2777489"/>
              <a:ext cx="2362200" cy="585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Lithosphere – Crust and Upper Layer of the Mantle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831308" y="3449053"/>
            <a:ext cx="2751220" cy="1288982"/>
            <a:chOff x="5831308" y="3449053"/>
            <a:chExt cx="2751220" cy="1288982"/>
          </a:xfrm>
        </p:grpSpPr>
        <p:sp>
          <p:nvSpPr>
            <p:cNvPr id="59" name="Rectangle 58"/>
            <p:cNvSpPr/>
            <p:nvPr/>
          </p:nvSpPr>
          <p:spPr>
            <a:xfrm>
              <a:off x="6220328" y="3595035"/>
              <a:ext cx="2362200" cy="114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Layer of the Mantle (asthenosphere) that consists of hot rock of tar-like consistency, which slowly moves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5831308" y="3449053"/>
              <a:ext cx="389020" cy="52763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076056" y="293739"/>
            <a:ext cx="3744416" cy="181588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“plates” of the lithosphere float and move around on the asthenosphere.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6070273" y="5174902"/>
            <a:ext cx="2794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https://</a:t>
            </a:r>
            <a:r>
              <a:rPr lang="en-US" sz="2800" dirty="0" smtClean="0">
                <a:hlinkClick r:id="rId4"/>
              </a:rPr>
              <a:t>www.youtube.com/watch?v=Z9Hr7V1S0pI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81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7"/>
          </a:xfrm>
        </p:spPr>
        <p:txBody>
          <a:bodyPr/>
          <a:lstStyle/>
          <a:p>
            <a:r>
              <a:rPr lang="en-US" sz="4800" b="1" u="sng" dirty="0" smtClean="0"/>
              <a:t>Plate Boundary Map</a:t>
            </a:r>
            <a:endParaRPr lang="en-US" sz="48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7581" y="304748"/>
            <a:ext cx="5632814" cy="71287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1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2306687"/>
          </a:xfrm>
        </p:spPr>
        <p:txBody>
          <a:bodyPr/>
          <a:lstStyle/>
          <a:p>
            <a:r>
              <a:rPr lang="en-US" sz="8800" b="1" dirty="0" smtClean="0"/>
              <a:t>Plate Boundary</a:t>
            </a:r>
            <a:br>
              <a:rPr lang="en-US" sz="8800" b="1" dirty="0" smtClean="0"/>
            </a:br>
            <a:r>
              <a:rPr lang="en-US" sz="8800" b="1" dirty="0" smtClean="0"/>
              <a:t>Analysis Activity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27207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167267" y="188640"/>
            <a:ext cx="8809466" cy="12481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700" b="1" dirty="0" smtClean="0">
                <a:solidFill>
                  <a:prstClr val="black"/>
                </a:solidFill>
              </a:rPr>
              <a:t>What did you discover from the Plate Boundary Analysis Activity?</a:t>
            </a:r>
            <a:endParaRPr lang="es-ES" sz="3700" dirty="0" smtClean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59" y="1556792"/>
            <a:ext cx="6893198" cy="374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 txBox="1">
            <a:spLocks/>
          </p:cNvSpPr>
          <p:nvPr/>
        </p:nvSpPr>
        <p:spPr>
          <a:xfrm>
            <a:off x="133897" y="5465488"/>
            <a:ext cx="8809466" cy="11116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700" b="1" dirty="0" smtClean="0">
                <a:solidFill>
                  <a:prstClr val="black"/>
                </a:solidFill>
              </a:rPr>
              <a:t>Volcanoes and Earthquakes form along tectonic plate boundaries? But Why?</a:t>
            </a:r>
            <a:endParaRPr lang="es-ES" sz="37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/>
          <a:lstStyle/>
          <a:p>
            <a:pPr lvl="0" eaLnBrk="1" hangingPunct="1"/>
            <a:r>
              <a:rPr lang="en-US" sz="4000" b="1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When plates move, they can interact in several 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ways</a:t>
            </a:r>
            <a:r>
              <a:rPr lang="en-US" sz="4000" b="1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01896"/>
            <a:ext cx="8640960" cy="2376264"/>
          </a:xfrm>
        </p:spPr>
        <p:txBody>
          <a:bodyPr/>
          <a:lstStyle/>
          <a:p>
            <a:r>
              <a:rPr lang="en-US" sz="4200" dirty="0" smtClean="0"/>
              <a:t>They can move toward each other </a:t>
            </a:r>
          </a:p>
          <a:p>
            <a:r>
              <a:rPr lang="en-US" sz="4200" dirty="0" smtClean="0"/>
              <a:t>They can pull apart from each other</a:t>
            </a:r>
          </a:p>
          <a:p>
            <a:r>
              <a:rPr lang="en-US" sz="4200" dirty="0" smtClean="0"/>
              <a:t>They can slide alongside one another</a:t>
            </a:r>
            <a:endParaRPr lang="en-US" sz="42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46567" y="4365104"/>
            <a:ext cx="82296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The result of plate movement can be seen at plate boundaries.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5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143726" y="908720"/>
            <a:ext cx="8809466" cy="27363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Divergent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5800" b="1" dirty="0" smtClean="0">
                <a:solidFill>
                  <a:prstClr val="black"/>
                </a:solidFill>
              </a:rPr>
              <a:t>two plates are moving apart and new crust is created</a:t>
            </a:r>
            <a:endParaRPr lang="es-ES" sz="5800" dirty="0" smtClean="0">
              <a:solidFill>
                <a:prstClr val="black"/>
              </a:solidFill>
            </a:endParaRPr>
          </a:p>
        </p:txBody>
      </p:sp>
      <p:pic>
        <p:nvPicPr>
          <p:cNvPr id="6" name="Picture 2" descr="http://facstaff.gpc.edu/~pgore/images/diverge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94833"/>
            <a:ext cx="4392488" cy="26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1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8496944" cy="3096344"/>
          </a:xfrm>
        </p:spPr>
        <p:txBody>
          <a:bodyPr/>
          <a:lstStyle/>
          <a:p>
            <a:r>
              <a:rPr lang="es-UY" sz="4000" dirty="0" err="1" smtClean="0"/>
              <a:t>One</a:t>
            </a:r>
            <a:r>
              <a:rPr lang="es-UY" sz="4000" dirty="0" smtClean="0"/>
              <a:t> of </a:t>
            </a:r>
            <a:r>
              <a:rPr lang="es-UY" sz="4000" dirty="0" err="1" smtClean="0"/>
              <a:t>the</a:t>
            </a:r>
            <a:r>
              <a:rPr lang="es-UY" sz="4000" dirty="0" smtClean="0"/>
              <a:t> </a:t>
            </a:r>
            <a:r>
              <a:rPr lang="es-UY" sz="4000" dirty="0" err="1" smtClean="0"/>
              <a:t>accurate</a:t>
            </a:r>
            <a:r>
              <a:rPr lang="es-UY" sz="4000" dirty="0" smtClean="0"/>
              <a:t> </a:t>
            </a:r>
            <a:r>
              <a:rPr lang="es-UY" sz="4000" dirty="0" err="1" smtClean="0"/>
              <a:t>events</a:t>
            </a:r>
            <a:r>
              <a:rPr lang="es-UY" sz="4000" dirty="0" smtClean="0"/>
              <a:t> </a:t>
            </a:r>
            <a:r>
              <a:rPr lang="es-UY" sz="4000" dirty="0" err="1" smtClean="0"/>
              <a:t>shown</a:t>
            </a:r>
            <a:r>
              <a:rPr lang="es-UY" sz="4000" dirty="0" smtClean="0"/>
              <a:t> </a:t>
            </a:r>
            <a:br>
              <a:rPr lang="es-UY" sz="4000" dirty="0" smtClean="0"/>
            </a:br>
            <a:r>
              <a:rPr lang="es-UY" sz="4000" dirty="0" smtClean="0"/>
              <a:t>in </a:t>
            </a:r>
            <a:r>
              <a:rPr lang="es-UY" sz="4000" dirty="0" err="1" smtClean="0"/>
              <a:t>Scrat’s</a:t>
            </a:r>
            <a:r>
              <a:rPr lang="es-UY" sz="4000" dirty="0" smtClean="0"/>
              <a:t> Continental Crack Up </a:t>
            </a:r>
            <a:r>
              <a:rPr lang="es-UY" sz="4000" dirty="0" err="1" smtClean="0"/>
              <a:t>is</a:t>
            </a:r>
            <a:r>
              <a:rPr lang="es-UY" sz="4000" dirty="0" smtClean="0"/>
              <a:t> </a:t>
            </a:r>
            <a:r>
              <a:rPr lang="es-UY" sz="4000" dirty="0" err="1" smtClean="0"/>
              <a:t>that</a:t>
            </a:r>
            <a:r>
              <a:rPr lang="es-UY" sz="4000" dirty="0" smtClean="0"/>
              <a:t> </a:t>
            </a:r>
            <a:r>
              <a:rPr lang="es-UY" sz="4000" dirty="0" err="1" smtClean="0"/>
              <a:t>the</a:t>
            </a:r>
            <a:r>
              <a:rPr lang="es-UY" sz="4000" dirty="0" smtClean="0"/>
              <a:t> </a:t>
            </a:r>
            <a:r>
              <a:rPr lang="es-UY" sz="4000" dirty="0" err="1" smtClean="0"/>
              <a:t>continents</a:t>
            </a:r>
            <a:r>
              <a:rPr lang="es-UY" sz="4000" dirty="0" smtClean="0"/>
              <a:t> </a:t>
            </a:r>
            <a:r>
              <a:rPr lang="es-UY" sz="4000" dirty="0" err="1" smtClean="0"/>
              <a:t>were</a:t>
            </a:r>
            <a:r>
              <a:rPr lang="es-UY" sz="4000" dirty="0" smtClean="0"/>
              <a:t> once </a:t>
            </a:r>
            <a:r>
              <a:rPr lang="es-UY" sz="4000" dirty="0" err="1" smtClean="0"/>
              <a:t>joined</a:t>
            </a:r>
            <a:r>
              <a:rPr lang="es-UY" sz="4000" dirty="0" smtClean="0"/>
              <a:t> </a:t>
            </a:r>
            <a:r>
              <a:rPr lang="es-UY" sz="4000" dirty="0" err="1" smtClean="0"/>
              <a:t>together</a:t>
            </a:r>
            <a:r>
              <a:rPr lang="es-UY" sz="4000" dirty="0"/>
              <a:t> </a:t>
            </a:r>
            <a:r>
              <a:rPr lang="es-UY" sz="4000" dirty="0" err="1" smtClean="0"/>
              <a:t>but</a:t>
            </a:r>
            <a:r>
              <a:rPr lang="es-UY" sz="4000" dirty="0" smtClean="0"/>
              <a:t> moved </a:t>
            </a:r>
            <a:r>
              <a:rPr lang="es-UY" sz="4000" dirty="0" err="1" smtClean="0"/>
              <a:t>apart</a:t>
            </a:r>
            <a:r>
              <a:rPr lang="es-UY" sz="4000" dirty="0" smtClean="0"/>
              <a:t>.  </a:t>
            </a:r>
            <a:endParaRPr lang="es-ES" sz="4000" dirty="0" smtClean="0"/>
          </a:p>
        </p:txBody>
      </p:sp>
      <p:sp>
        <p:nvSpPr>
          <p:cNvPr id="5" name="Rectangle 7"/>
          <p:cNvSpPr txBox="1">
            <a:spLocks/>
          </p:cNvSpPr>
          <p:nvPr/>
        </p:nvSpPr>
        <p:spPr bwMode="auto">
          <a:xfrm>
            <a:off x="395536" y="3645024"/>
            <a:ext cx="849694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UY" sz="4000" dirty="0" err="1" smtClean="0"/>
              <a:t>An</a:t>
            </a:r>
            <a:r>
              <a:rPr lang="es-UY" sz="4000" dirty="0" smtClean="0"/>
              <a:t> </a:t>
            </a:r>
            <a:r>
              <a:rPr lang="es-UY" sz="4000" dirty="0" err="1" smtClean="0"/>
              <a:t>inaccurate</a:t>
            </a:r>
            <a:r>
              <a:rPr lang="es-UY" sz="4000" dirty="0" smtClean="0"/>
              <a:t> </a:t>
            </a:r>
            <a:r>
              <a:rPr lang="es-UY" sz="4000" dirty="0" err="1" smtClean="0"/>
              <a:t>representation</a:t>
            </a:r>
            <a:r>
              <a:rPr lang="es-UY" sz="4000" dirty="0" smtClean="0"/>
              <a:t> </a:t>
            </a:r>
            <a:r>
              <a:rPr lang="es-UY" sz="4000" dirty="0" err="1" smtClean="0"/>
              <a:t>is</a:t>
            </a:r>
            <a:r>
              <a:rPr lang="es-UY" sz="4000" dirty="0" smtClean="0"/>
              <a:t> </a:t>
            </a:r>
            <a:r>
              <a:rPr lang="es-UY" sz="4000" dirty="0" err="1" smtClean="0"/>
              <a:t>that</a:t>
            </a:r>
            <a:r>
              <a:rPr lang="es-UY" sz="4000" dirty="0" smtClean="0"/>
              <a:t> </a:t>
            </a:r>
            <a:br>
              <a:rPr lang="es-UY" sz="4000" dirty="0" smtClean="0"/>
            </a:br>
            <a:r>
              <a:rPr lang="es-UY" sz="4000" dirty="0" err="1" smtClean="0"/>
              <a:t>the</a:t>
            </a:r>
            <a:r>
              <a:rPr lang="es-UY" sz="4000" dirty="0" smtClean="0"/>
              <a:t> break-up and </a:t>
            </a:r>
            <a:r>
              <a:rPr lang="es-UY" sz="4000" dirty="0" err="1" smtClean="0"/>
              <a:t>moving</a:t>
            </a:r>
            <a:r>
              <a:rPr lang="es-UY" sz="4000" dirty="0" smtClean="0"/>
              <a:t> of </a:t>
            </a:r>
            <a:r>
              <a:rPr lang="es-UY" sz="4000" dirty="0" err="1" smtClean="0"/>
              <a:t>the</a:t>
            </a:r>
            <a:r>
              <a:rPr lang="es-UY" sz="4000" dirty="0" smtClean="0"/>
              <a:t> </a:t>
            </a:r>
            <a:r>
              <a:rPr lang="es-UY" sz="4000" dirty="0" err="1" smtClean="0"/>
              <a:t>continents</a:t>
            </a:r>
            <a:r>
              <a:rPr lang="es-UY" sz="4000" dirty="0" smtClean="0"/>
              <a:t> </a:t>
            </a:r>
            <a:r>
              <a:rPr lang="es-UY" sz="4000" dirty="0" err="1" smtClean="0"/>
              <a:t>occurred</a:t>
            </a:r>
            <a:r>
              <a:rPr lang="es-UY" sz="4000" dirty="0" smtClean="0"/>
              <a:t> </a:t>
            </a:r>
            <a:r>
              <a:rPr lang="es-UY" sz="4000" dirty="0" err="1" smtClean="0"/>
              <a:t>quickly</a:t>
            </a:r>
            <a:r>
              <a:rPr lang="es-UY" sz="4000" dirty="0" smtClean="0"/>
              <a:t>.</a:t>
            </a:r>
            <a:endParaRPr lang="es-ES" sz="40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401770" y="609329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www.youtube.com/watch?v=ft-dP2D7QM4&amp;index=1&amp;list=PL5D8C1AA3D9734764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 descr="http://www.bbc.co.uk/staticarchive/99674b272695d3a9b9afa83b291272b14ae61d4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02" y="2839880"/>
            <a:ext cx="4248667" cy="40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85299" y="39778"/>
            <a:ext cx="8820472" cy="2276872"/>
            <a:chOff x="185299" y="39778"/>
            <a:chExt cx="8820472" cy="2276872"/>
          </a:xfrm>
        </p:grpSpPr>
        <p:sp>
          <p:nvSpPr>
            <p:cNvPr id="5" name="Rectangle 7"/>
            <p:cNvSpPr txBox="1">
              <a:spLocks/>
            </p:cNvSpPr>
            <p:nvPr/>
          </p:nvSpPr>
          <p:spPr>
            <a:xfrm>
              <a:off x="185299" y="39778"/>
              <a:ext cx="8820472" cy="22768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000" b="1" dirty="0" smtClean="0">
                  <a:solidFill>
                    <a:prstClr val="black"/>
                  </a:solidFill>
                </a:rPr>
                <a:t>Divergent Plate Boundary</a:t>
              </a:r>
              <a:r>
                <a:rPr lang="en-US" sz="4000" b="1" dirty="0">
                  <a:solidFill>
                    <a:prstClr val="black"/>
                  </a:solidFill>
                </a:rPr>
                <a:t>:</a:t>
              </a:r>
              <a:r>
                <a:rPr lang="en-US" sz="4000" b="1" dirty="0" smtClean="0">
                  <a:solidFill>
                    <a:prstClr val="black"/>
                  </a:solidFill>
                </a:rPr>
                <a:t> </a:t>
              </a:r>
              <a:br>
                <a:rPr lang="en-US" sz="4000" b="1" dirty="0" smtClean="0">
                  <a:solidFill>
                    <a:prstClr val="black"/>
                  </a:solidFill>
                </a:rPr>
              </a:br>
              <a:r>
                <a:rPr lang="en-US" sz="3600" b="1" dirty="0" smtClean="0">
                  <a:solidFill>
                    <a:prstClr val="black"/>
                  </a:solidFill>
                </a:rPr>
                <a:t>Continental Plate  </a:t>
              </a:r>
              <a:r>
                <a:rPr lang="en-US" sz="2800" b="1" dirty="0" smtClean="0">
                  <a:solidFill>
                    <a:prstClr val="black"/>
                  </a:solidFill>
                </a:rPr>
                <a:t>                   </a:t>
              </a:r>
              <a:r>
                <a:rPr lang="en-US" sz="3600" b="1" dirty="0" smtClean="0">
                  <a:solidFill>
                    <a:prstClr val="black"/>
                  </a:solidFill>
                </a:rPr>
                <a:t>Continental Plate</a:t>
              </a:r>
            </a:p>
            <a:p>
              <a:r>
                <a:rPr lang="en-US" sz="3200" b="1" dirty="0" smtClean="0">
                  <a:solidFill>
                    <a:prstClr val="black"/>
                  </a:solidFill>
                </a:rPr>
                <a:t>When two continental plates spread apart rifts (cracks) begin. Magma can rise and squeeze between the cracks sometimes forming volcanoes.</a:t>
              </a:r>
              <a:endParaRPr lang="es-ES" sz="3200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833077" y="1004417"/>
              <a:ext cx="1543467" cy="0"/>
              <a:chOff x="3833077" y="1004417"/>
              <a:chExt cx="1543467" cy="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>
                <a:off x="3833077" y="1004417"/>
                <a:ext cx="754119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4745492" y="1004417"/>
                <a:ext cx="631052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848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80" y="332656"/>
            <a:ext cx="4824536" cy="2556272"/>
          </a:xfrm>
        </p:spPr>
        <p:txBody>
          <a:bodyPr/>
          <a:lstStyle/>
          <a:p>
            <a:r>
              <a:rPr lang="en-US" sz="6600" b="1" dirty="0" smtClean="0"/>
              <a:t>Divergent Boundary in Iceland</a:t>
            </a:r>
            <a:endParaRPr lang="en-US" sz="6600" b="1" dirty="0"/>
          </a:p>
        </p:txBody>
      </p:sp>
      <p:pic>
        <p:nvPicPr>
          <p:cNvPr id="2050" name="Picture 2" descr="http://pubs.usgs.gov/gip/dynamic/graphics/Fig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05" y="2797497"/>
            <a:ext cx="3581400" cy="37147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dr282zn36sxxg.cloudfront.net/datastreams/f-d%3A59406ff95cad4462c3b146065cbe33096910648c48871c065584edfe%2BIMAGE_THUMB_POSTCARD%2BIMAGE_THUMB_POSTCARD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49" y="3212976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739" y="404664"/>
            <a:ext cx="2378931" cy="2016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97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780" y="332656"/>
            <a:ext cx="4824536" cy="2556272"/>
          </a:xfrm>
        </p:spPr>
        <p:txBody>
          <a:bodyPr/>
          <a:lstStyle/>
          <a:p>
            <a:r>
              <a:rPr lang="en-US" sz="6600" b="1" dirty="0" smtClean="0"/>
              <a:t>Divergent Boundary in Africa</a:t>
            </a:r>
            <a:endParaRPr lang="en-US" sz="6600" b="1" dirty="0"/>
          </a:p>
        </p:txBody>
      </p:sp>
      <p:pic>
        <p:nvPicPr>
          <p:cNvPr id="6146" name="Picture 2" descr="http://i.usatoday.net/tech/space/twis08/african-r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92" y="3293305"/>
            <a:ext cx="3161481" cy="31898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tpats.qld.edu.au/images/content/afric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82107"/>
            <a:ext cx="4800533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geology.com/c/180-east-africa-ri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85" y="404664"/>
            <a:ext cx="3190508" cy="2304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8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2134" y="317918"/>
            <a:ext cx="8820472" cy="1372998"/>
            <a:chOff x="185299" y="260648"/>
            <a:chExt cx="8820472" cy="1372998"/>
          </a:xfrm>
        </p:grpSpPr>
        <p:sp>
          <p:nvSpPr>
            <p:cNvPr id="5" name="Rectangle 7"/>
            <p:cNvSpPr txBox="1">
              <a:spLocks/>
            </p:cNvSpPr>
            <p:nvPr/>
          </p:nvSpPr>
          <p:spPr>
            <a:xfrm>
              <a:off x="185299" y="260648"/>
              <a:ext cx="8820472" cy="1372998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000" b="1" dirty="0" smtClean="0">
                  <a:solidFill>
                    <a:prstClr val="black"/>
                  </a:solidFill>
                </a:rPr>
                <a:t>Divergent Plate Boundary</a:t>
              </a:r>
              <a:r>
                <a:rPr lang="en-US" sz="4000" b="1" dirty="0">
                  <a:solidFill>
                    <a:prstClr val="black"/>
                  </a:solidFill>
                </a:rPr>
                <a:t>:</a:t>
              </a:r>
              <a:r>
                <a:rPr lang="en-US" sz="4000" b="1" dirty="0" smtClean="0">
                  <a:solidFill>
                    <a:prstClr val="black"/>
                  </a:solidFill>
                </a:rPr>
                <a:t> </a:t>
              </a:r>
              <a:br>
                <a:rPr lang="en-US" sz="4000" b="1" dirty="0" smtClean="0">
                  <a:solidFill>
                    <a:prstClr val="black"/>
                  </a:solidFill>
                </a:rPr>
              </a:br>
              <a:r>
                <a:rPr lang="en-US" sz="3600" b="1" dirty="0" smtClean="0">
                  <a:solidFill>
                    <a:prstClr val="black"/>
                  </a:solidFill>
                </a:rPr>
                <a:t>Continental Plate  </a:t>
              </a:r>
              <a:r>
                <a:rPr lang="en-US" sz="2800" b="1" dirty="0" smtClean="0">
                  <a:solidFill>
                    <a:prstClr val="black"/>
                  </a:solidFill>
                </a:rPr>
                <a:t>                   </a:t>
              </a:r>
              <a:r>
                <a:rPr lang="en-US" sz="3600" b="1" dirty="0" smtClean="0">
                  <a:solidFill>
                    <a:prstClr val="black"/>
                  </a:solidFill>
                </a:rPr>
                <a:t>Continental Plate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833077" y="1211490"/>
              <a:ext cx="1543467" cy="0"/>
              <a:chOff x="3833077" y="1211490"/>
              <a:chExt cx="1543467" cy="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>
                <a:off x="3833077" y="1211490"/>
                <a:ext cx="754119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4745492" y="1211490"/>
                <a:ext cx="631052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828476"/>
              </p:ext>
            </p:extLst>
          </p:nvPr>
        </p:nvGraphicFramePr>
        <p:xfrm>
          <a:off x="303527" y="1916832"/>
          <a:ext cx="8584016" cy="4842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0" name="Bitmap Image" r:id="rId3" imgW="2883048" imgH="1625684" progId="Paint.Picture">
                  <p:embed/>
                </p:oleObj>
              </mc:Choice>
              <mc:Fallback>
                <p:oleObj name="Bitmap Image" r:id="rId3" imgW="2883048" imgH="162568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527" y="1916832"/>
                        <a:ext cx="8584016" cy="48424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31942" y="247163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Continental</a:t>
            </a:r>
            <a:br>
              <a:rPr lang="en-US" sz="2000" b="1" dirty="0" smtClean="0"/>
            </a:br>
            <a:r>
              <a:rPr lang="en-US" sz="2000" b="1" dirty="0" smtClean="0"/>
              <a:t>Crust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85499" y="2825031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Continental</a:t>
            </a:r>
          </a:p>
          <a:p>
            <a:pPr algn="ctr"/>
            <a:r>
              <a:rPr lang="en-US" sz="2000" b="1" dirty="0" smtClean="0"/>
              <a:t>Crust</a:t>
            </a:r>
            <a:endParaRPr lang="en-US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45417" y="2867563"/>
            <a:ext cx="1584176" cy="534858"/>
          </a:xfrm>
          <a:prstGeom prst="straightConnector1">
            <a:avLst/>
          </a:prstGeom>
          <a:ln w="279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78980" y="2204865"/>
            <a:ext cx="1793020" cy="620166"/>
          </a:xfrm>
          <a:prstGeom prst="straightConnector1">
            <a:avLst/>
          </a:prstGeom>
          <a:ln w="279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2727541" y="4149080"/>
            <a:ext cx="1895897" cy="1351339"/>
            <a:chOff x="2727541" y="4149080"/>
            <a:chExt cx="1895897" cy="1351339"/>
          </a:xfrm>
        </p:grpSpPr>
        <p:sp>
          <p:nvSpPr>
            <p:cNvPr id="20" name="TextBox 19"/>
            <p:cNvSpPr txBox="1"/>
            <p:nvPr/>
          </p:nvSpPr>
          <p:spPr>
            <a:xfrm>
              <a:off x="2727541" y="4854088"/>
              <a:ext cx="1895897" cy="646331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/>
                <a:t>Ridge</a:t>
              </a:r>
              <a:endParaRPr lang="en-US" sz="3600" b="1" dirty="0"/>
            </a:p>
          </p:txBody>
        </p:sp>
        <p:cxnSp>
          <p:nvCxnSpPr>
            <p:cNvPr id="22" name="Straight Arrow Connector 21"/>
            <p:cNvCxnSpPr>
              <a:stCxn id="20" idx="0"/>
            </p:cNvCxnSpPr>
            <p:nvPr/>
          </p:nvCxnSpPr>
          <p:spPr>
            <a:xfrm flipV="1">
              <a:off x="3675490" y="4149080"/>
              <a:ext cx="0" cy="705008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62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14184 0.0576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87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14601 -0.0662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098" y="6021287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www.classzone.com/books/earth_science/terc/content/visualizations/es0903/es0903page01.cfm?chapter_no=visualization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77899" y="764704"/>
            <a:ext cx="8869229" cy="4608512"/>
            <a:chOff x="167266" y="992869"/>
            <a:chExt cx="8869229" cy="4608512"/>
          </a:xfrm>
        </p:grpSpPr>
        <p:sp>
          <p:nvSpPr>
            <p:cNvPr id="5" name="Rectangle 7"/>
            <p:cNvSpPr txBox="1">
              <a:spLocks/>
            </p:cNvSpPr>
            <p:nvPr/>
          </p:nvSpPr>
          <p:spPr>
            <a:xfrm>
              <a:off x="167266" y="992869"/>
              <a:ext cx="8869229" cy="460851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5800" b="1" dirty="0" smtClean="0">
                  <a:solidFill>
                    <a:prstClr val="black"/>
                  </a:solidFill>
                </a:rPr>
                <a:t>Divergent Plate Boundary:</a:t>
              </a:r>
            </a:p>
            <a:p>
              <a:r>
                <a:rPr lang="en-US" sz="4800" b="1" dirty="0" smtClean="0">
                  <a:solidFill>
                    <a:prstClr val="black"/>
                  </a:solidFill>
                </a:rPr>
                <a:t>Oceanic Plate    </a:t>
              </a:r>
              <a:r>
                <a:rPr lang="en-US" sz="5400" b="1" dirty="0" smtClean="0">
                  <a:solidFill>
                    <a:prstClr val="black"/>
                  </a:solidFill>
                </a:rPr>
                <a:t>        </a:t>
              </a:r>
              <a:r>
                <a:rPr lang="en-US" sz="4800" b="1" dirty="0" smtClean="0">
                  <a:solidFill>
                    <a:prstClr val="black"/>
                  </a:solidFill>
                </a:rPr>
                <a:t>Oceanic Plate </a:t>
              </a:r>
              <a:r>
                <a:rPr lang="en-US" sz="5400" b="1" dirty="0" smtClean="0">
                  <a:solidFill>
                    <a:prstClr val="black"/>
                  </a:solidFill>
                </a:rPr>
                <a:t/>
              </a:r>
              <a:br>
                <a:rPr lang="en-US" sz="5400" b="1" dirty="0" smtClean="0">
                  <a:solidFill>
                    <a:prstClr val="black"/>
                  </a:solidFill>
                </a:rPr>
              </a:br>
              <a:endParaRPr lang="en-US" sz="2400" b="1" dirty="0">
                <a:solidFill>
                  <a:prstClr val="black"/>
                </a:solidFill>
              </a:endParaRPr>
            </a:p>
            <a:p>
              <a:r>
                <a:rPr lang="en-US" b="1" dirty="0" smtClean="0">
                  <a:solidFill>
                    <a:prstClr val="black"/>
                  </a:solidFill>
                </a:rPr>
                <a:t>When two oceanic plates spread apart magma </a:t>
              </a:r>
              <a:r>
                <a:rPr lang="en-US" b="1" dirty="0">
                  <a:solidFill>
                    <a:prstClr val="black"/>
                  </a:solidFill>
                </a:rPr>
                <a:t>is forced upward pushing the older seafloor away </a:t>
              </a:r>
              <a:r>
                <a:rPr lang="en-US" b="1" dirty="0" smtClean="0">
                  <a:solidFill>
                    <a:prstClr val="black"/>
                  </a:solidFill>
                </a:rPr>
                <a:t>in </a:t>
              </a:r>
              <a:r>
                <a:rPr lang="en-US" b="1" dirty="0">
                  <a:solidFill>
                    <a:prstClr val="black"/>
                  </a:solidFill>
                </a:rPr>
                <a:t>opposite </a:t>
              </a:r>
              <a:r>
                <a:rPr lang="en-US" b="1" dirty="0" smtClean="0">
                  <a:solidFill>
                    <a:prstClr val="black"/>
                  </a:solidFill>
                </a:rPr>
                <a:t>directions forming a ridge.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15462" y="2420888"/>
              <a:ext cx="1543467" cy="0"/>
              <a:chOff x="3833077" y="1004417"/>
              <a:chExt cx="1543467" cy="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H="1">
                <a:off x="3833077" y="1004417"/>
                <a:ext cx="754119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4745492" y="1004417"/>
                <a:ext cx="631052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529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7899" y="764704"/>
            <a:ext cx="8869229" cy="1800200"/>
            <a:chOff x="167266" y="992869"/>
            <a:chExt cx="8869229" cy="1800200"/>
          </a:xfrm>
        </p:grpSpPr>
        <p:sp>
          <p:nvSpPr>
            <p:cNvPr id="5" name="Rectangle 7"/>
            <p:cNvSpPr txBox="1">
              <a:spLocks/>
            </p:cNvSpPr>
            <p:nvPr/>
          </p:nvSpPr>
          <p:spPr>
            <a:xfrm>
              <a:off x="167266" y="992869"/>
              <a:ext cx="8869229" cy="1800200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5800" b="1" dirty="0" smtClean="0">
                  <a:solidFill>
                    <a:prstClr val="black"/>
                  </a:solidFill>
                </a:rPr>
                <a:t>Divergent Plate Boundary:</a:t>
              </a:r>
            </a:p>
            <a:p>
              <a:r>
                <a:rPr lang="en-US" sz="4800" b="1" dirty="0" smtClean="0">
                  <a:solidFill>
                    <a:prstClr val="black"/>
                  </a:solidFill>
                </a:rPr>
                <a:t>Oceanic Plate    </a:t>
              </a:r>
              <a:r>
                <a:rPr lang="en-US" sz="5400" b="1" dirty="0" smtClean="0">
                  <a:solidFill>
                    <a:prstClr val="black"/>
                  </a:solidFill>
                </a:rPr>
                <a:t>        </a:t>
              </a:r>
              <a:r>
                <a:rPr lang="en-US" sz="4800" b="1" dirty="0" smtClean="0">
                  <a:solidFill>
                    <a:prstClr val="black"/>
                  </a:solidFill>
                </a:rPr>
                <a:t>Oceanic Plate </a:t>
              </a:r>
              <a:r>
                <a:rPr lang="en-US" sz="5400" b="1" dirty="0" smtClean="0">
                  <a:solidFill>
                    <a:prstClr val="black"/>
                  </a:solidFill>
                </a:rPr>
                <a:t/>
              </a:r>
              <a:br>
                <a:rPr lang="en-US" sz="5400" b="1" dirty="0" smtClean="0">
                  <a:solidFill>
                    <a:prstClr val="black"/>
                  </a:solidFill>
                </a:rPr>
              </a:br>
              <a:endParaRPr lang="en-US" sz="2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15462" y="2420888"/>
              <a:ext cx="1543467" cy="0"/>
              <a:chOff x="3833077" y="1004417"/>
              <a:chExt cx="1543467" cy="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H="1">
                <a:off x="3833077" y="1004417"/>
                <a:ext cx="754119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4745492" y="1004417"/>
                <a:ext cx="631052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194" name="Picture 2" descr="http://www.passmyexams.co.uk/GCSE/physics/images/seafloor_spread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412"/>
            <a:ext cx="619453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9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1368152"/>
          </a:xfrm>
        </p:spPr>
        <p:txBody>
          <a:bodyPr/>
          <a:lstStyle/>
          <a:p>
            <a:r>
              <a:rPr lang="en-US" sz="5400" b="1" dirty="0" smtClean="0"/>
              <a:t>Divergent Boundary:</a:t>
            </a:r>
            <a:br>
              <a:rPr lang="en-US" sz="5400" b="1" dirty="0" smtClean="0"/>
            </a:br>
            <a:r>
              <a:rPr lang="en-US" sz="5400" b="1" dirty="0" smtClean="0"/>
              <a:t>Mid-Atlantic Ridge </a:t>
            </a:r>
            <a:endParaRPr lang="en-US" sz="5400" b="1" dirty="0"/>
          </a:p>
        </p:txBody>
      </p:sp>
      <p:pic>
        <p:nvPicPr>
          <p:cNvPr id="7170" name="Picture 2" descr="http://www.crystalinks.com/midatlanticridgeno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3" y="1844821"/>
            <a:ext cx="4386315" cy="46805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lindym.files.wordpress.com/2011/05/mid-atlantic-ridg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25" y="1844820"/>
            <a:ext cx="3853829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5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5092" y="188640"/>
            <a:ext cx="8869229" cy="1800200"/>
            <a:chOff x="167266" y="992869"/>
            <a:chExt cx="8869229" cy="1800200"/>
          </a:xfrm>
        </p:grpSpPr>
        <p:sp>
          <p:nvSpPr>
            <p:cNvPr id="5" name="Rectangle 7"/>
            <p:cNvSpPr txBox="1">
              <a:spLocks/>
            </p:cNvSpPr>
            <p:nvPr/>
          </p:nvSpPr>
          <p:spPr>
            <a:xfrm>
              <a:off x="167266" y="992869"/>
              <a:ext cx="8869229" cy="1800200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5800" b="1" dirty="0" smtClean="0">
                  <a:solidFill>
                    <a:prstClr val="black"/>
                  </a:solidFill>
                </a:rPr>
                <a:t>Divergent Plate Boundary:</a:t>
              </a:r>
            </a:p>
            <a:p>
              <a:r>
                <a:rPr lang="en-US" sz="4800" b="1" dirty="0" smtClean="0">
                  <a:solidFill>
                    <a:prstClr val="black"/>
                  </a:solidFill>
                </a:rPr>
                <a:t>Oceanic Plate    </a:t>
              </a:r>
              <a:r>
                <a:rPr lang="en-US" sz="5400" b="1" dirty="0" smtClean="0">
                  <a:solidFill>
                    <a:prstClr val="black"/>
                  </a:solidFill>
                </a:rPr>
                <a:t>        </a:t>
              </a:r>
              <a:r>
                <a:rPr lang="en-US" sz="4800" b="1" dirty="0" smtClean="0">
                  <a:solidFill>
                    <a:prstClr val="black"/>
                  </a:solidFill>
                </a:rPr>
                <a:t>Oceanic Plate </a:t>
              </a:r>
              <a:r>
                <a:rPr lang="en-US" sz="5400" b="1" dirty="0" smtClean="0">
                  <a:solidFill>
                    <a:prstClr val="black"/>
                  </a:solidFill>
                </a:rPr>
                <a:t/>
              </a:r>
              <a:br>
                <a:rPr lang="en-US" sz="5400" b="1" dirty="0" smtClean="0">
                  <a:solidFill>
                    <a:prstClr val="black"/>
                  </a:solidFill>
                </a:rPr>
              </a:br>
              <a:endParaRPr lang="en-US" sz="2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815462" y="2420888"/>
              <a:ext cx="1543467" cy="0"/>
              <a:chOff x="3833077" y="1004417"/>
              <a:chExt cx="1543467" cy="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H="1">
                <a:off x="3833077" y="1004417"/>
                <a:ext cx="754119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4745492" y="1004417"/>
                <a:ext cx="631052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163123"/>
              </p:ext>
            </p:extLst>
          </p:nvPr>
        </p:nvGraphicFramePr>
        <p:xfrm>
          <a:off x="871801" y="1844824"/>
          <a:ext cx="7371212" cy="488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Bitmap Image" r:id="rId3" imgW="2940201" imgH="1949550" progId="Paint.Picture">
                  <p:embed/>
                </p:oleObj>
              </mc:Choice>
              <mc:Fallback>
                <p:oleObj name="Bitmap Image" r:id="rId3" imgW="2940201" imgH="194955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801" y="1844824"/>
                        <a:ext cx="7371212" cy="48851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24128" y="308956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Oceanic</a:t>
            </a:r>
            <a:br>
              <a:rPr lang="en-US" b="1" dirty="0" smtClean="0"/>
            </a:br>
            <a:r>
              <a:rPr lang="en-US" b="1" dirty="0" smtClean="0"/>
              <a:t>Crust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34474" y="3394357"/>
            <a:ext cx="170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Oceanic</a:t>
            </a:r>
          </a:p>
          <a:p>
            <a:pPr algn="ctr"/>
            <a:r>
              <a:rPr lang="en-US" b="1" dirty="0" smtClean="0"/>
              <a:t>Crust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45417" y="3412728"/>
            <a:ext cx="1584176" cy="534858"/>
          </a:xfrm>
          <a:prstGeom prst="straightConnector1">
            <a:avLst/>
          </a:prstGeom>
          <a:ln w="279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730583" y="2708920"/>
            <a:ext cx="1793020" cy="620166"/>
          </a:xfrm>
          <a:prstGeom prst="straightConnector1">
            <a:avLst/>
          </a:prstGeom>
          <a:ln w="279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034474" y="4437112"/>
            <a:ext cx="3689654" cy="1289783"/>
            <a:chOff x="1970674" y="4149080"/>
            <a:chExt cx="3689654" cy="1289783"/>
          </a:xfrm>
        </p:grpSpPr>
        <p:sp>
          <p:nvSpPr>
            <p:cNvPr id="15" name="TextBox 14"/>
            <p:cNvSpPr txBox="1"/>
            <p:nvPr/>
          </p:nvSpPr>
          <p:spPr>
            <a:xfrm>
              <a:off x="1970674" y="4854088"/>
              <a:ext cx="3689654" cy="584775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Mid-Ocean Ridge</a:t>
              </a:r>
              <a:endParaRPr lang="en-US" sz="3200" b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675490" y="4149080"/>
              <a:ext cx="0" cy="705008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1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14184 0.0576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8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14601 -0.0662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-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5184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 txBox="1">
            <a:spLocks/>
          </p:cNvSpPr>
          <p:nvPr/>
        </p:nvSpPr>
        <p:spPr>
          <a:xfrm>
            <a:off x="143726" y="764704"/>
            <a:ext cx="8809466" cy="273630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 smtClean="0">
                <a:solidFill>
                  <a:prstClr val="black"/>
                </a:solidFill>
              </a:rPr>
              <a:t>Turn to a seat partner and discuss the cause, effects, and importance of divergent boundaries. </a:t>
            </a:r>
            <a:endParaRPr lang="es-ES" sz="4800" dirty="0" smtClean="0">
              <a:solidFill>
                <a:prstClr val="black"/>
              </a:solidFill>
            </a:endParaRPr>
          </a:p>
        </p:txBody>
      </p:sp>
      <p:pic>
        <p:nvPicPr>
          <p:cNvPr id="6" name="Picture 2" descr="http://facstaff.gpc.edu/~pgore/images/divergen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94833"/>
            <a:ext cx="4392488" cy="263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bernathyscience.com/online%20labs/plate_tec/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90628"/>
            <a:ext cx="3961788" cy="31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/>
          </p:cNvSpPr>
          <p:nvPr/>
        </p:nvSpPr>
        <p:spPr>
          <a:xfrm>
            <a:off x="202600" y="755195"/>
            <a:ext cx="8809466" cy="18722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Convergent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5800" b="1" dirty="0" smtClean="0">
                <a:solidFill>
                  <a:prstClr val="black"/>
                </a:solidFill>
              </a:rPr>
              <a:t>two plates collide</a:t>
            </a:r>
            <a:endParaRPr lang="es-ES" sz="5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/>
          </p:cNvSpPr>
          <p:nvPr>
            <p:ph type="ctrTitle"/>
          </p:nvPr>
        </p:nvSpPr>
        <p:spPr>
          <a:xfrm>
            <a:off x="179512" y="447429"/>
            <a:ext cx="5544616" cy="5544616"/>
          </a:xfrm>
        </p:spPr>
        <p:txBody>
          <a:bodyPr/>
          <a:lstStyle/>
          <a:p>
            <a:r>
              <a:rPr lang="es-UY" sz="3600" dirty="0" smtClean="0"/>
              <a:t>In 1912, a </a:t>
            </a:r>
            <a:r>
              <a:rPr lang="es-UY" sz="3600" dirty="0" err="1" smtClean="0"/>
              <a:t>man</a:t>
            </a:r>
            <a:r>
              <a:rPr lang="es-UY" sz="3600" dirty="0" smtClean="0"/>
              <a:t> </a:t>
            </a:r>
            <a:r>
              <a:rPr lang="es-UY" sz="3600" dirty="0" err="1" smtClean="0"/>
              <a:t>named</a:t>
            </a:r>
            <a:r>
              <a:rPr lang="es-UY" sz="3600" dirty="0" smtClean="0"/>
              <a:t> Alfred </a:t>
            </a:r>
            <a:r>
              <a:rPr lang="es-UY" sz="3600" dirty="0" err="1" smtClean="0"/>
              <a:t>Wegener</a:t>
            </a:r>
            <a:r>
              <a:rPr lang="es-UY" sz="3600" dirty="0" smtClean="0"/>
              <a:t> </a:t>
            </a:r>
            <a:r>
              <a:rPr lang="es-UY" sz="3600" dirty="0" err="1" smtClean="0"/>
              <a:t>proposed</a:t>
            </a:r>
            <a:r>
              <a:rPr lang="es-UY" sz="3600" dirty="0" smtClean="0"/>
              <a:t> </a:t>
            </a:r>
            <a:r>
              <a:rPr lang="es-UY" sz="3600" dirty="0" err="1" smtClean="0"/>
              <a:t>that</a:t>
            </a:r>
            <a:r>
              <a:rPr lang="es-UY" sz="3600" dirty="0" smtClean="0"/>
              <a:t> at </a:t>
            </a:r>
            <a:r>
              <a:rPr lang="es-UY" sz="3600" dirty="0" err="1" smtClean="0"/>
              <a:t>one</a:t>
            </a:r>
            <a:r>
              <a:rPr lang="es-UY" sz="3600" dirty="0" smtClean="0"/>
              <a:t> time </a:t>
            </a:r>
            <a:r>
              <a:rPr lang="es-UY" sz="3600" dirty="0" err="1" smtClean="0"/>
              <a:t>the</a:t>
            </a:r>
            <a:r>
              <a:rPr lang="es-UY" sz="3600" dirty="0" smtClean="0"/>
              <a:t> </a:t>
            </a:r>
            <a:r>
              <a:rPr lang="es-UY" sz="3600" dirty="0" err="1" smtClean="0"/>
              <a:t>continents</a:t>
            </a:r>
            <a:r>
              <a:rPr lang="es-UY" sz="3600" dirty="0" smtClean="0"/>
              <a:t> </a:t>
            </a:r>
            <a:r>
              <a:rPr lang="es-UY" sz="3600" dirty="0" err="1" smtClean="0"/>
              <a:t>were</a:t>
            </a:r>
            <a:r>
              <a:rPr lang="es-UY" sz="3600" dirty="0" smtClean="0"/>
              <a:t> </a:t>
            </a:r>
            <a:r>
              <a:rPr lang="es-UY" sz="3600" dirty="0" err="1" smtClean="0"/>
              <a:t>joined</a:t>
            </a:r>
            <a:r>
              <a:rPr lang="es-UY" sz="3600" dirty="0" smtClean="0"/>
              <a:t> </a:t>
            </a:r>
            <a:r>
              <a:rPr lang="es-UY" sz="3600" dirty="0" err="1" smtClean="0"/>
              <a:t>together</a:t>
            </a:r>
            <a:r>
              <a:rPr lang="es-UY" sz="3600" dirty="0" smtClean="0"/>
              <a:t>, </a:t>
            </a:r>
            <a:r>
              <a:rPr lang="es-UY" sz="3600" dirty="0" err="1" smtClean="0"/>
              <a:t>but</a:t>
            </a:r>
            <a:r>
              <a:rPr lang="es-UY" sz="3600" dirty="0" smtClean="0"/>
              <a:t> </a:t>
            </a:r>
            <a:r>
              <a:rPr lang="es-UY" sz="3600" dirty="0" err="1" smtClean="0"/>
              <a:t>over</a:t>
            </a:r>
            <a:r>
              <a:rPr lang="es-UY" sz="3600" dirty="0" smtClean="0"/>
              <a:t> time </a:t>
            </a:r>
            <a:r>
              <a:rPr lang="es-UY" sz="3600" dirty="0" err="1" smtClean="0"/>
              <a:t>have</a:t>
            </a:r>
            <a:r>
              <a:rPr lang="es-UY" sz="3600" dirty="0" smtClean="0"/>
              <a:t> moved </a:t>
            </a:r>
            <a:r>
              <a:rPr lang="es-UY" sz="3600" dirty="0" err="1" smtClean="0"/>
              <a:t>slowly</a:t>
            </a:r>
            <a:r>
              <a:rPr lang="es-UY" sz="3600" dirty="0" smtClean="0"/>
              <a:t> </a:t>
            </a:r>
            <a:r>
              <a:rPr lang="es-UY" sz="3600" dirty="0" err="1" smtClean="0"/>
              <a:t>to</a:t>
            </a:r>
            <a:r>
              <a:rPr lang="es-UY" sz="3600" dirty="0" smtClean="0"/>
              <a:t> </a:t>
            </a:r>
            <a:r>
              <a:rPr lang="es-UY" sz="3600" dirty="0" err="1" smtClean="0"/>
              <a:t>their</a:t>
            </a:r>
            <a:r>
              <a:rPr lang="es-UY" sz="3600" dirty="0" smtClean="0"/>
              <a:t> </a:t>
            </a:r>
            <a:r>
              <a:rPr lang="es-UY" sz="3600" dirty="0" err="1" smtClean="0"/>
              <a:t>current</a:t>
            </a:r>
            <a:r>
              <a:rPr lang="es-UY" sz="3600" dirty="0" smtClean="0"/>
              <a:t> </a:t>
            </a:r>
            <a:r>
              <a:rPr lang="es-UY" sz="3600" dirty="0" err="1" smtClean="0"/>
              <a:t>locations</a:t>
            </a:r>
            <a:r>
              <a:rPr lang="es-UY" sz="3600" dirty="0" smtClean="0"/>
              <a:t>. </a:t>
            </a:r>
            <a:br>
              <a:rPr lang="es-UY" sz="3600" dirty="0" smtClean="0"/>
            </a:br>
            <a:r>
              <a:rPr lang="es-UY" sz="1400" dirty="0" smtClean="0"/>
              <a:t/>
            </a:r>
            <a:br>
              <a:rPr lang="es-UY" sz="1400" dirty="0" smtClean="0"/>
            </a:br>
            <a:r>
              <a:rPr lang="es-UY" sz="3600" b="1" dirty="0" err="1" smtClean="0"/>
              <a:t>His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hypothesis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is</a:t>
            </a:r>
            <a:r>
              <a:rPr lang="es-UY" sz="3600" b="1" dirty="0" smtClean="0"/>
              <a:t> </a:t>
            </a:r>
            <a:r>
              <a:rPr lang="es-UY" sz="3600" b="1" dirty="0" err="1" smtClean="0"/>
              <a:t>called</a:t>
            </a:r>
            <a:r>
              <a:rPr lang="es-UY" sz="3600" b="1" dirty="0" smtClean="0"/>
              <a:t> Continental </a:t>
            </a:r>
            <a:r>
              <a:rPr lang="es-UY" sz="3600" b="1" dirty="0" err="1" smtClean="0"/>
              <a:t>Drift</a:t>
            </a:r>
            <a:r>
              <a:rPr lang="es-UY" sz="3600" b="1" dirty="0" smtClean="0"/>
              <a:t>.</a:t>
            </a:r>
            <a:endParaRPr lang="es-ES" sz="3600" b="1" dirty="0" smtClean="0"/>
          </a:p>
        </p:txBody>
      </p:sp>
      <p:pic>
        <p:nvPicPr>
          <p:cNvPr id="3074" name="Picture 2" descr="http://image2.findagrave.com/photos/2012/219/23873654_134435402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645376" cy="33258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assmyexams.co.uk/GCSE/physics/images/oceanic_continent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51977"/>
            <a:ext cx="7200800" cy="51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/>
          </p:cNvSpPr>
          <p:nvPr/>
        </p:nvSpPr>
        <p:spPr>
          <a:xfrm>
            <a:off x="109258" y="188640"/>
            <a:ext cx="8809466" cy="22322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Convergent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6000" b="1" dirty="0" smtClean="0">
                <a:solidFill>
                  <a:prstClr val="black"/>
                </a:solidFill>
              </a:rPr>
              <a:t>Oceanic</a:t>
            </a:r>
            <a:r>
              <a:rPr lang="en-US" sz="5800" b="1" dirty="0" smtClean="0">
                <a:solidFill>
                  <a:prstClr val="black"/>
                </a:solidFill>
              </a:rPr>
              <a:t>              </a:t>
            </a:r>
            <a:r>
              <a:rPr lang="en-US" sz="6000" b="1" dirty="0" smtClean="0">
                <a:solidFill>
                  <a:prstClr val="black"/>
                </a:solidFill>
              </a:rPr>
              <a:t>Continental</a:t>
            </a:r>
            <a:r>
              <a:rPr lang="en-US" sz="5800" b="1" dirty="0" smtClean="0">
                <a:solidFill>
                  <a:prstClr val="black"/>
                </a:solidFill>
              </a:rPr>
              <a:t> </a:t>
            </a:r>
            <a:endParaRPr lang="es-ES" sz="5400" dirty="0" smtClean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15396" y="1609553"/>
            <a:ext cx="1613397" cy="0"/>
            <a:chOff x="3347864" y="1628800"/>
            <a:chExt cx="1613397" cy="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94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57192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84976" cy="1143000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Convergent Plate Boundary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: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Oceanic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              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Continental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7" y="1988840"/>
            <a:ext cx="8557946" cy="4725144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denser oceanic plate </a:t>
            </a:r>
            <a:r>
              <a:rPr lang="en-US" dirty="0" err="1"/>
              <a:t>subducts</a:t>
            </a:r>
            <a:r>
              <a:rPr lang="en-US" dirty="0"/>
              <a:t> (goes down), under the continental plate into the mantle.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deep sea trench is created where one plate bends and sinks. </a:t>
            </a:r>
            <a:endParaRPr lang="en-US" dirty="0" smtClean="0"/>
          </a:p>
          <a:p>
            <a:r>
              <a:rPr lang="en-US" dirty="0" smtClean="0"/>
              <a:t>High temperatures cause rock to melt around the </a:t>
            </a:r>
            <a:r>
              <a:rPr lang="en-US" dirty="0" err="1" smtClean="0"/>
              <a:t>subducting</a:t>
            </a:r>
            <a:r>
              <a:rPr lang="en-US" dirty="0" smtClean="0"/>
              <a:t> plate as it goes under the other plate</a:t>
            </a:r>
          </a:p>
          <a:p>
            <a:r>
              <a:rPr lang="en-US" dirty="0" smtClean="0"/>
              <a:t>Newly formed magma is forced upward along these plate boundaries, forming volcanoes.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347864" y="1628800"/>
            <a:ext cx="1613397" cy="0"/>
            <a:chOff x="3347864" y="1628800"/>
            <a:chExt cx="1613397" cy="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26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assmyexams.co.uk/GCSE/physics/images/oceanic_continent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97840"/>
            <a:ext cx="6480720" cy="45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/>
          </p:cNvSpPr>
          <p:nvPr/>
        </p:nvSpPr>
        <p:spPr>
          <a:xfrm>
            <a:off x="140491" y="0"/>
            <a:ext cx="8809466" cy="22322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Convergent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6000" b="1" dirty="0" smtClean="0">
                <a:solidFill>
                  <a:prstClr val="black"/>
                </a:solidFill>
              </a:rPr>
              <a:t>Oceanic</a:t>
            </a:r>
            <a:r>
              <a:rPr lang="en-US" sz="5800" b="1" dirty="0" smtClean="0">
                <a:solidFill>
                  <a:prstClr val="black"/>
                </a:solidFill>
              </a:rPr>
              <a:t>              </a:t>
            </a:r>
            <a:r>
              <a:rPr lang="en-US" sz="6000" b="1" dirty="0" smtClean="0">
                <a:solidFill>
                  <a:prstClr val="black"/>
                </a:solidFill>
              </a:rPr>
              <a:t>Continental</a:t>
            </a:r>
            <a:r>
              <a:rPr lang="en-US" sz="5800" b="1" dirty="0" smtClean="0">
                <a:solidFill>
                  <a:prstClr val="black"/>
                </a:solidFill>
              </a:rPr>
              <a:t> </a:t>
            </a:r>
            <a:endParaRPr lang="es-ES" sz="5400" dirty="0" smtClean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15396" y="1412776"/>
            <a:ext cx="1613397" cy="0"/>
            <a:chOff x="3347864" y="1628800"/>
            <a:chExt cx="1613397" cy="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545194" y="6002955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hlinkClick r:id="rId3"/>
              </a:rPr>
              <a:t>http://www.classzone.com/books/earth_science/terc/content/visualizations/es0902/es0902page01.cfm?chapter_no=visualization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Model a Convergent Boundary </a:t>
            </a:r>
            <a:br>
              <a:rPr lang="en-US" sz="4000" b="1" dirty="0" smtClean="0"/>
            </a:br>
            <a:r>
              <a:rPr lang="en-US" sz="4000" b="1" dirty="0" smtClean="0"/>
              <a:t>with </a:t>
            </a:r>
            <a:r>
              <a:rPr lang="en-US" sz="4000" b="1" dirty="0" err="1" smtClean="0"/>
              <a:t>subduction</a:t>
            </a:r>
            <a:r>
              <a:rPr lang="en-US" sz="4000" b="1" dirty="0" smtClean="0"/>
              <a:t>:</a:t>
            </a:r>
            <a:endParaRPr lang="en-US" sz="4000" b="1" dirty="0"/>
          </a:p>
        </p:txBody>
      </p:sp>
      <p:sp>
        <p:nvSpPr>
          <p:cNvPr id="4" name="Rectangle 3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844824"/>
            <a:ext cx="4968552" cy="4653136"/>
          </a:xfrm>
        </p:spPr>
        <p:txBody>
          <a:bodyPr/>
          <a:lstStyle/>
          <a:p>
            <a:r>
              <a:rPr lang="en-US" sz="3000" dirty="0" smtClean="0"/>
              <a:t>Place your hands in front of you with your palms facing the floor as shown in the picture.</a:t>
            </a:r>
          </a:p>
          <a:p>
            <a:r>
              <a:rPr lang="en-US" sz="3000" dirty="0" smtClean="0"/>
              <a:t>Push your left hand slightly under your right hand.</a:t>
            </a:r>
          </a:p>
          <a:p>
            <a:r>
              <a:rPr lang="en-US" sz="3000" dirty="0" smtClean="0"/>
              <a:t>This motion demonstrates what happens when one plate slides under the other.</a:t>
            </a:r>
            <a:endParaRPr lang="en-US" sz="3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25289"/>
            <a:ext cx="3643216" cy="29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8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ikifuller.wikispaces.com/file/view/andes.jpg/456234240/349x250/an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3109"/>
            <a:ext cx="5188976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77" y="1255213"/>
            <a:ext cx="3528392" cy="1432824"/>
          </a:xfrm>
        </p:spPr>
        <p:txBody>
          <a:bodyPr/>
          <a:lstStyle/>
          <a:p>
            <a:r>
              <a:rPr lang="en-US" sz="5400" b="1" dirty="0" smtClean="0"/>
              <a:t>Convergent </a:t>
            </a:r>
            <a:br>
              <a:rPr lang="en-US" sz="5400" b="1" dirty="0" smtClean="0"/>
            </a:br>
            <a:r>
              <a:rPr lang="en-US" sz="5400" b="1" dirty="0" smtClean="0"/>
              <a:t>Boundary</a:t>
            </a:r>
            <a:endParaRPr lang="en-US" sz="5400" b="1" dirty="0"/>
          </a:p>
        </p:txBody>
      </p:sp>
      <p:pic>
        <p:nvPicPr>
          <p:cNvPr id="8" name="Picture 4" descr="http://wanderingtrader.com/wp-content/uploads/2012/01/Andes-Mountain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51" y="3933056"/>
            <a:ext cx="4144297" cy="26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7395" y="4398645"/>
            <a:ext cx="329256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Calibri"/>
              </a:rPr>
              <a:t>Andes </a:t>
            </a:r>
            <a:r>
              <a:rPr lang="en-US" sz="5400" b="1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US" sz="5400" b="1" dirty="0" smtClean="0">
                <a:solidFill>
                  <a:prstClr val="black"/>
                </a:solidFill>
                <a:latin typeface="Calibri"/>
              </a:rPr>
            </a:br>
            <a:r>
              <a:rPr lang="en-US" sz="5400" b="1" dirty="0" smtClean="0">
                <a:solidFill>
                  <a:prstClr val="black"/>
                </a:solidFill>
                <a:latin typeface="Calibri"/>
              </a:rPr>
              <a:t>Mountains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3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68352"/>
          </a:xfrm>
        </p:spPr>
        <p:txBody>
          <a:bodyPr/>
          <a:lstStyle/>
          <a:p>
            <a:r>
              <a:rPr lang="en-US" b="1" dirty="0" smtClean="0"/>
              <a:t>New crust is added at divergent boundaries while it disappears below the surface at the </a:t>
            </a:r>
            <a:r>
              <a:rPr lang="en-US" b="1" dirty="0" err="1" smtClean="0"/>
              <a:t>subduction</a:t>
            </a:r>
            <a:r>
              <a:rPr lang="en-US" b="1" dirty="0" smtClean="0"/>
              <a:t> zones of convergent boundaries.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979712" y="4509120"/>
            <a:ext cx="5220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sz="3200" dirty="0" smtClean="0">
                <a:solidFill>
                  <a:prstClr val="black"/>
                </a:solidFill>
                <a:hlinkClick r:id="rId2"/>
              </a:rPr>
              <a:t>www.youtube.com/watch?v=ryrXAGY1dmE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/>
          </p:cNvSpPr>
          <p:nvPr/>
        </p:nvSpPr>
        <p:spPr>
          <a:xfrm>
            <a:off x="140491" y="0"/>
            <a:ext cx="8809466" cy="22322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Convergent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6000" b="1" dirty="0" smtClean="0">
                <a:solidFill>
                  <a:prstClr val="black"/>
                </a:solidFill>
              </a:rPr>
              <a:t>Oceanic</a:t>
            </a:r>
            <a:r>
              <a:rPr lang="en-US" sz="5800" b="1" dirty="0" smtClean="0">
                <a:solidFill>
                  <a:prstClr val="black"/>
                </a:solidFill>
              </a:rPr>
              <a:t>              </a:t>
            </a:r>
            <a:r>
              <a:rPr lang="en-US" sz="6000" b="1" dirty="0" smtClean="0">
                <a:solidFill>
                  <a:prstClr val="black"/>
                </a:solidFill>
              </a:rPr>
              <a:t>Continental</a:t>
            </a:r>
            <a:r>
              <a:rPr lang="en-US" sz="5800" b="1" dirty="0" smtClean="0">
                <a:solidFill>
                  <a:prstClr val="black"/>
                </a:solidFill>
              </a:rPr>
              <a:t> </a:t>
            </a:r>
            <a:endParaRPr lang="es-ES" sz="5400" dirty="0" smtClean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15396" y="1412776"/>
            <a:ext cx="1613397" cy="0"/>
            <a:chOff x="3347864" y="1628800"/>
            <a:chExt cx="1613397" cy="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423538"/>
              </p:ext>
            </p:extLst>
          </p:nvPr>
        </p:nvGraphicFramePr>
        <p:xfrm>
          <a:off x="515094" y="2132856"/>
          <a:ext cx="8060260" cy="4627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Bitmap Image" r:id="rId3" imgW="3073558" imgH="1765391" progId="Paint.Picture">
                  <p:embed/>
                </p:oleObj>
              </mc:Choice>
              <mc:Fallback>
                <p:oleObj name="Bitmap Image" r:id="rId3" imgW="3073558" imgH="1765391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94" y="2132856"/>
                        <a:ext cx="8060260" cy="46274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26003" y="2591375"/>
            <a:ext cx="1578785" cy="95410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Oceanic</a:t>
            </a:r>
            <a:br>
              <a:rPr lang="en-US" sz="2800" b="1" dirty="0" smtClean="0"/>
            </a:br>
            <a:r>
              <a:rPr lang="en-US" sz="2800" b="1" dirty="0" smtClean="0"/>
              <a:t>Crust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3573016"/>
            <a:ext cx="2304256" cy="954107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Continental</a:t>
            </a:r>
            <a:br>
              <a:rPr lang="en-US" sz="2800" b="1" dirty="0" smtClean="0"/>
            </a:br>
            <a:r>
              <a:rPr lang="en-US" sz="2800" b="1" dirty="0" smtClean="0"/>
              <a:t>Crust</a:t>
            </a:r>
            <a:endParaRPr lang="en-US" sz="28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71600" y="3858149"/>
            <a:ext cx="1728192" cy="0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794722" y="3858149"/>
            <a:ext cx="1932668" cy="0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765189" y="4437112"/>
            <a:ext cx="1450206" cy="1099284"/>
            <a:chOff x="1765189" y="4437112"/>
            <a:chExt cx="1450206" cy="1099284"/>
          </a:xfrm>
        </p:grpSpPr>
        <p:sp>
          <p:nvSpPr>
            <p:cNvPr id="16" name="TextBox 15"/>
            <p:cNvSpPr txBox="1"/>
            <p:nvPr/>
          </p:nvSpPr>
          <p:spPr>
            <a:xfrm>
              <a:off x="1765189" y="5013176"/>
              <a:ext cx="1450206" cy="523220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Trench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490292" y="4437112"/>
              <a:ext cx="569540" cy="576064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932040" y="1951429"/>
            <a:ext cx="2160240" cy="1594053"/>
            <a:chOff x="4932040" y="1951429"/>
            <a:chExt cx="2160240" cy="1594053"/>
          </a:xfrm>
        </p:grpSpPr>
        <p:sp>
          <p:nvSpPr>
            <p:cNvPr id="19" name="TextBox 18"/>
            <p:cNvSpPr txBox="1"/>
            <p:nvPr/>
          </p:nvSpPr>
          <p:spPr>
            <a:xfrm>
              <a:off x="5514261" y="1951429"/>
              <a:ext cx="1578019" cy="523220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Volcano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4932040" y="2474649"/>
              <a:ext cx="795350" cy="1070833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98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15451 0.000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6" y="2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3386 0.000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62224"/>
            <a:ext cx="4775865" cy="30844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88640"/>
            <a:ext cx="9144000" cy="2952329"/>
            <a:chOff x="0" y="188640"/>
            <a:chExt cx="9144000" cy="2952329"/>
          </a:xfrm>
        </p:grpSpPr>
        <p:sp>
          <p:nvSpPr>
            <p:cNvPr id="5" name="Rectangle 7"/>
            <p:cNvSpPr txBox="1">
              <a:spLocks/>
            </p:cNvSpPr>
            <p:nvPr/>
          </p:nvSpPr>
          <p:spPr>
            <a:xfrm>
              <a:off x="0" y="188640"/>
              <a:ext cx="9144000" cy="2952329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5800" b="1" dirty="0" smtClean="0">
                  <a:solidFill>
                    <a:prstClr val="black"/>
                  </a:solidFill>
                </a:rPr>
                <a:t>Convergent Plate Boundary:</a:t>
              </a:r>
              <a:br>
                <a:rPr lang="en-US" sz="5800" b="1" dirty="0" smtClean="0">
                  <a:solidFill>
                    <a:prstClr val="black"/>
                  </a:solidFill>
                </a:rPr>
              </a:br>
              <a:r>
                <a:rPr lang="en-US" sz="4000" b="1" dirty="0" smtClean="0">
                  <a:solidFill>
                    <a:prstClr val="black"/>
                  </a:solidFill>
                </a:rPr>
                <a:t>Continental Plate             Continental Plate</a:t>
              </a:r>
              <a:br>
                <a:rPr lang="en-US" sz="4000" b="1" dirty="0" smtClean="0">
                  <a:solidFill>
                    <a:prstClr val="black"/>
                  </a:solidFill>
                </a:rPr>
              </a:br>
              <a:r>
                <a:rPr lang="en-US" sz="4000" b="1" dirty="0" smtClean="0">
                  <a:solidFill>
                    <a:prstClr val="black"/>
                  </a:solidFill>
                </a:rPr>
                <a:t>the crust buckles and pushes upward forming mountains</a:t>
              </a:r>
              <a:endParaRPr lang="es-ES" sz="4000" dirty="0" smtClean="0">
                <a:solidFill>
                  <a:prstClr val="black"/>
                </a:solidFill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906205" y="1442252"/>
              <a:ext cx="1343164" cy="10633"/>
              <a:chOff x="3882695" y="1654172"/>
              <a:chExt cx="1343164" cy="10633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3882695" y="1664805"/>
                <a:ext cx="643741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4577787" y="1654172"/>
                <a:ext cx="648072" cy="0"/>
              </a:xfrm>
              <a:prstGeom prst="straightConnector1">
                <a:avLst/>
              </a:prstGeom>
              <a:ln w="1270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272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geogrify.net/GEO1/Lectures/PlateTectonics/Contin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" y="2492896"/>
            <a:ext cx="913534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0726" y="332656"/>
            <a:ext cx="8809466" cy="1800201"/>
            <a:chOff x="184645" y="332656"/>
            <a:chExt cx="8809466" cy="1800201"/>
          </a:xfrm>
        </p:grpSpPr>
        <p:sp>
          <p:nvSpPr>
            <p:cNvPr id="3" name="Rectangle 7"/>
            <p:cNvSpPr txBox="1">
              <a:spLocks/>
            </p:cNvSpPr>
            <p:nvPr/>
          </p:nvSpPr>
          <p:spPr>
            <a:xfrm>
              <a:off x="184645" y="332656"/>
              <a:ext cx="8809466" cy="1800201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5800" b="1" dirty="0" smtClean="0">
                  <a:solidFill>
                    <a:prstClr val="black"/>
                  </a:solidFill>
                </a:rPr>
                <a:t>Convergent Plate Boundary</a:t>
              </a:r>
              <a:br>
                <a:rPr lang="en-US" sz="5800" b="1" dirty="0" smtClean="0">
                  <a:solidFill>
                    <a:prstClr val="black"/>
                  </a:solidFill>
                </a:rPr>
              </a:br>
              <a:r>
                <a:rPr lang="en-US" sz="4800" b="1" dirty="0" smtClean="0">
                  <a:solidFill>
                    <a:prstClr val="black"/>
                  </a:solidFill>
                </a:rPr>
                <a:t>Continental             Continental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923928" y="1700808"/>
              <a:ext cx="643741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644008" y="1690175"/>
              <a:ext cx="63069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0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geogrify.net/GEO1/Lectures/PlateTectonics/Contin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7632848" cy="30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84645" y="116632"/>
            <a:ext cx="8809466" cy="1800201"/>
            <a:chOff x="184645" y="332656"/>
            <a:chExt cx="8809466" cy="1800201"/>
          </a:xfrm>
        </p:grpSpPr>
        <p:sp>
          <p:nvSpPr>
            <p:cNvPr id="3" name="Rectangle 7"/>
            <p:cNvSpPr txBox="1">
              <a:spLocks/>
            </p:cNvSpPr>
            <p:nvPr/>
          </p:nvSpPr>
          <p:spPr>
            <a:xfrm>
              <a:off x="184645" y="332656"/>
              <a:ext cx="8809466" cy="1800201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800" b="1" dirty="0" smtClean="0">
                  <a:solidFill>
                    <a:prstClr val="black"/>
                  </a:solidFill>
                </a:rPr>
                <a:t>Convergent Plate Boundary</a:t>
              </a:r>
              <a:r>
                <a:rPr lang="en-US" sz="5800" b="1" dirty="0" smtClean="0">
                  <a:solidFill>
                    <a:prstClr val="black"/>
                  </a:solidFill>
                </a:rPr>
                <a:t/>
              </a:r>
              <a:br>
                <a:rPr lang="en-US" sz="5800" b="1" dirty="0" smtClean="0">
                  <a:solidFill>
                    <a:prstClr val="black"/>
                  </a:solidFill>
                </a:rPr>
              </a:br>
              <a:r>
                <a:rPr lang="en-US" sz="4000" b="1" dirty="0" smtClean="0">
                  <a:solidFill>
                    <a:prstClr val="black"/>
                  </a:solidFill>
                </a:rPr>
                <a:t>Continental</a:t>
              </a:r>
              <a:r>
                <a:rPr lang="en-US" sz="4800" b="1" dirty="0" smtClean="0">
                  <a:solidFill>
                    <a:prstClr val="black"/>
                  </a:solidFill>
                </a:rPr>
                <a:t>             </a:t>
              </a:r>
              <a:r>
                <a:rPr lang="en-US" sz="4000" b="1" dirty="0" smtClean="0">
                  <a:solidFill>
                    <a:prstClr val="black"/>
                  </a:solidFill>
                </a:rPr>
                <a:t>Continental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851920" y="1527316"/>
              <a:ext cx="643741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644008" y="1512908"/>
              <a:ext cx="63069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7"/>
          <p:cNvSpPr txBox="1">
            <a:spLocks/>
          </p:cNvSpPr>
          <p:nvPr/>
        </p:nvSpPr>
        <p:spPr>
          <a:xfrm>
            <a:off x="184645" y="5013176"/>
            <a:ext cx="8809466" cy="15841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400" b="1" dirty="0" smtClean="0">
                <a:solidFill>
                  <a:prstClr val="black"/>
                </a:solidFill>
              </a:rPr>
              <a:t>Earthquakes are common at these convergent boundaries, but volcanoes do not form because there is no, or little, </a:t>
            </a:r>
            <a:r>
              <a:rPr lang="en-US" sz="3400" b="1" dirty="0" err="1" smtClean="0">
                <a:solidFill>
                  <a:prstClr val="black"/>
                </a:solidFill>
              </a:rPr>
              <a:t>subduction</a:t>
            </a:r>
            <a:r>
              <a:rPr lang="en-US" sz="3400" b="1" dirty="0" smtClean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065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/>
          </p:cNvSpPr>
          <p:nvPr>
            <p:ph type="ctrTitle"/>
          </p:nvPr>
        </p:nvSpPr>
        <p:spPr>
          <a:xfrm>
            <a:off x="229852" y="620688"/>
            <a:ext cx="8736972" cy="1584176"/>
          </a:xfrm>
        </p:spPr>
        <p:txBody>
          <a:bodyPr/>
          <a:lstStyle/>
          <a:p>
            <a:r>
              <a:rPr lang="es-UY" sz="4500" b="1" dirty="0" err="1" smtClean="0"/>
              <a:t>Wegener</a:t>
            </a:r>
            <a:r>
              <a:rPr lang="es-UY" sz="4500" b="1" dirty="0" smtClean="0"/>
              <a:t> </a:t>
            </a:r>
            <a:r>
              <a:rPr lang="es-UY" sz="4500" b="1" dirty="0" err="1" smtClean="0"/>
              <a:t>called</a:t>
            </a:r>
            <a:r>
              <a:rPr lang="es-UY" sz="4500" b="1" dirty="0" smtClean="0"/>
              <a:t> </a:t>
            </a:r>
            <a:r>
              <a:rPr lang="es-UY" sz="4500" b="1" dirty="0" err="1" smtClean="0"/>
              <a:t>the</a:t>
            </a:r>
            <a:r>
              <a:rPr lang="es-UY" sz="4500" b="1" dirty="0" smtClean="0"/>
              <a:t> once </a:t>
            </a:r>
            <a:r>
              <a:rPr lang="es-UY" sz="4500" b="1" dirty="0" err="1" smtClean="0"/>
              <a:t>connected</a:t>
            </a:r>
            <a:r>
              <a:rPr lang="es-UY" sz="4500" b="1" dirty="0" smtClean="0"/>
              <a:t> </a:t>
            </a:r>
            <a:r>
              <a:rPr lang="es-UY" sz="4500" b="1" dirty="0" err="1" smtClean="0"/>
              <a:t>large</a:t>
            </a:r>
            <a:r>
              <a:rPr lang="es-UY" sz="4500" b="1" dirty="0" smtClean="0"/>
              <a:t> </a:t>
            </a:r>
            <a:r>
              <a:rPr lang="es-UY" sz="4500" b="1" dirty="0" err="1" smtClean="0"/>
              <a:t>landmass</a:t>
            </a:r>
            <a:r>
              <a:rPr lang="es-UY" sz="4500" b="1" dirty="0" smtClean="0"/>
              <a:t> </a:t>
            </a:r>
            <a:r>
              <a:rPr lang="es-UY" sz="4500" b="1" dirty="0" err="1" smtClean="0"/>
              <a:t>Pangaea</a:t>
            </a:r>
            <a:r>
              <a:rPr lang="es-UY" sz="4500" b="1" dirty="0" smtClean="0"/>
              <a:t>.</a:t>
            </a:r>
            <a:endParaRPr lang="es-ES" sz="4500" b="1" dirty="0" smtClean="0"/>
          </a:p>
        </p:txBody>
      </p:sp>
      <p:pic>
        <p:nvPicPr>
          <p:cNvPr id="1026" name="Picture 2" descr="https://i0.wp.com/noscope.com/wp-content/uploads/2010/04/pang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0486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412776"/>
            <a:ext cx="7344816" cy="3240360"/>
          </a:xfrm>
        </p:spPr>
        <p:txBody>
          <a:bodyPr/>
          <a:lstStyle/>
          <a:p>
            <a:r>
              <a:rPr lang="en-US" sz="6000" b="1" dirty="0" smtClean="0"/>
              <a:t>Model a Convergent</a:t>
            </a:r>
            <a:br>
              <a:rPr lang="en-US" sz="6000" b="1" dirty="0" smtClean="0"/>
            </a:br>
            <a:r>
              <a:rPr lang="en-US" sz="6000" b="1" dirty="0" smtClean="0"/>
              <a:t>Boundary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000" b="1" dirty="0" smtClean="0"/>
              <a:t>[see resources for simple models or demonstrations]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5913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koohnews.ir/images/azim/images/himalaya-mountain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16" y="0"/>
            <a:ext cx="9165415" cy="702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4645" y="31568"/>
            <a:ext cx="8809466" cy="2448673"/>
            <a:chOff x="184645" y="188239"/>
            <a:chExt cx="8809466" cy="1800201"/>
          </a:xfrm>
        </p:grpSpPr>
        <p:sp>
          <p:nvSpPr>
            <p:cNvPr id="5" name="Rectangle 7"/>
            <p:cNvSpPr txBox="1">
              <a:spLocks/>
            </p:cNvSpPr>
            <p:nvPr/>
          </p:nvSpPr>
          <p:spPr>
            <a:xfrm>
              <a:off x="184645" y="188239"/>
              <a:ext cx="8809466" cy="1800201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5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Convergent Plate Boundary</a:t>
              </a:r>
              <a:br>
                <a:rPr lang="en-US" sz="5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Continental             </a:t>
              </a:r>
              <a:r>
                <a:rPr lang="en-US" sz="48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Continental</a:t>
              </a:r>
              <a:endPara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Himalayan Mountains</a:t>
              </a:r>
              <a:endParaRPr lang="es-E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832532" y="1164827"/>
              <a:ext cx="1447449" cy="41"/>
              <a:chOff x="3832532" y="1164827"/>
              <a:chExt cx="1447449" cy="41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832532" y="1164827"/>
                <a:ext cx="643741" cy="0"/>
              </a:xfrm>
              <a:prstGeom prst="straightConnector1">
                <a:avLst/>
              </a:prstGeom>
              <a:ln w="1270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flipH="1">
                <a:off x="4631910" y="1164868"/>
                <a:ext cx="648071" cy="0"/>
              </a:xfrm>
              <a:prstGeom prst="straightConnector1">
                <a:avLst/>
              </a:prstGeom>
              <a:ln w="127000">
                <a:solidFill>
                  <a:schemeClr val="bg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1"/>
          <p:cNvSpPr/>
          <p:nvPr/>
        </p:nvSpPr>
        <p:spPr>
          <a:xfrm>
            <a:off x="1259632" y="6093296"/>
            <a:ext cx="6912768" cy="64633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www.classzone.com/books/earth_science/terc/content/visualizations/es1105/es1105page01.cfm?chapter_no=visualization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1390" y="157404"/>
            <a:ext cx="8809466" cy="1800201"/>
            <a:chOff x="184645" y="332656"/>
            <a:chExt cx="8809466" cy="1800201"/>
          </a:xfrm>
        </p:grpSpPr>
        <p:sp>
          <p:nvSpPr>
            <p:cNvPr id="3" name="Rectangle 7"/>
            <p:cNvSpPr txBox="1">
              <a:spLocks/>
            </p:cNvSpPr>
            <p:nvPr/>
          </p:nvSpPr>
          <p:spPr>
            <a:xfrm>
              <a:off x="184645" y="332656"/>
              <a:ext cx="8809466" cy="1800201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5800" b="1" dirty="0" smtClean="0">
                  <a:solidFill>
                    <a:prstClr val="black"/>
                  </a:solidFill>
                </a:rPr>
                <a:t>Convergent Plate Boundary</a:t>
              </a:r>
              <a:br>
                <a:rPr lang="en-US" sz="5800" b="1" dirty="0" smtClean="0">
                  <a:solidFill>
                    <a:prstClr val="black"/>
                  </a:solidFill>
                </a:rPr>
              </a:br>
              <a:r>
                <a:rPr lang="en-US" sz="4800" b="1" dirty="0" smtClean="0">
                  <a:solidFill>
                    <a:prstClr val="black"/>
                  </a:solidFill>
                </a:rPr>
                <a:t>Continental             Continental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923928" y="1700808"/>
              <a:ext cx="643741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4644008" y="1690175"/>
              <a:ext cx="63069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45" y="1988840"/>
            <a:ext cx="8368618" cy="46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2780928"/>
            <a:ext cx="331236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Continental Crust</a:t>
            </a:r>
            <a:endParaRPr lang="en-US" sz="2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28282" y="2797284"/>
            <a:ext cx="331236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smtClean="0"/>
              <a:t>Continental Crust</a:t>
            </a:r>
            <a:endParaRPr lang="en-US" sz="29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99592" y="4437112"/>
            <a:ext cx="1512168" cy="288032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953042" y="5013176"/>
            <a:ext cx="1699078" cy="216024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32279" y="4690591"/>
            <a:ext cx="2504073" cy="1077218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Why no volcanoes?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50614" y="3335893"/>
            <a:ext cx="2281665" cy="1124355"/>
            <a:chOff x="4050614" y="3335893"/>
            <a:chExt cx="2281665" cy="1124355"/>
          </a:xfrm>
        </p:grpSpPr>
        <p:sp>
          <p:nvSpPr>
            <p:cNvPr id="11" name="TextBox 10"/>
            <p:cNvSpPr txBox="1"/>
            <p:nvPr/>
          </p:nvSpPr>
          <p:spPr>
            <a:xfrm>
              <a:off x="4050614" y="3875473"/>
              <a:ext cx="2281665" cy="584775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Mountains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644008" y="3335893"/>
              <a:ext cx="432048" cy="539581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95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46 0.01574 L -0.10399 -0.0157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157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83 -0.01041 L 0.12986 0.042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/>
          </p:cNvSpPr>
          <p:nvPr/>
        </p:nvSpPr>
        <p:spPr>
          <a:xfrm>
            <a:off x="109258" y="188640"/>
            <a:ext cx="8809466" cy="223224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Convergent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6000" b="1" dirty="0" smtClean="0">
                <a:solidFill>
                  <a:prstClr val="black"/>
                </a:solidFill>
              </a:rPr>
              <a:t>Oceanic</a:t>
            </a:r>
            <a:r>
              <a:rPr lang="en-US" sz="5800" b="1" dirty="0" smtClean="0">
                <a:solidFill>
                  <a:prstClr val="black"/>
                </a:solidFill>
              </a:rPr>
              <a:t>             </a:t>
            </a:r>
            <a:r>
              <a:rPr lang="en-US" sz="5800" b="1" dirty="0" err="1" smtClean="0">
                <a:solidFill>
                  <a:prstClr val="black"/>
                </a:solidFill>
              </a:rPr>
              <a:t>Oceanic</a:t>
            </a:r>
            <a:r>
              <a:rPr lang="en-US" sz="5800" b="1" dirty="0" smtClean="0">
                <a:solidFill>
                  <a:prstClr val="black"/>
                </a:solidFill>
              </a:rPr>
              <a:t> </a:t>
            </a:r>
            <a:endParaRPr lang="es-ES" sz="5400" dirty="0" smtClean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82562" y="1609553"/>
            <a:ext cx="1613397" cy="0"/>
            <a:chOff x="3347864" y="1628800"/>
            <a:chExt cx="1613397" cy="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1" y="2168874"/>
            <a:ext cx="8149929" cy="4140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7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57192"/>
            <a:ext cx="9144000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784976" cy="1143000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Convergent Plate Boundary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: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Oceanic 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            </a:t>
            </a:r>
            <a:r>
              <a:rPr lang="en-US" sz="4000" b="1" dirty="0" err="1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Oceanic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27" y="1988840"/>
            <a:ext cx="8557946" cy="4725144"/>
          </a:xfrm>
        </p:spPr>
        <p:txBody>
          <a:bodyPr/>
          <a:lstStyle/>
          <a:p>
            <a:r>
              <a:rPr lang="en-US" sz="2800" dirty="0"/>
              <a:t>A</a:t>
            </a:r>
            <a:r>
              <a:rPr lang="en-US" sz="2800" dirty="0" smtClean="0"/>
              <a:t> colder, older, denser </a:t>
            </a:r>
            <a:r>
              <a:rPr lang="en-US" sz="2800" dirty="0"/>
              <a:t>oceanic plate </a:t>
            </a:r>
            <a:r>
              <a:rPr lang="en-US" sz="2800" dirty="0" err="1"/>
              <a:t>subducts</a:t>
            </a:r>
            <a:r>
              <a:rPr lang="en-US" sz="2800" dirty="0"/>
              <a:t> (goes down), under </a:t>
            </a:r>
            <a:r>
              <a:rPr lang="en-US" sz="2800" dirty="0" smtClean="0"/>
              <a:t>another oceanic plate into </a:t>
            </a:r>
            <a:r>
              <a:rPr lang="en-US" sz="2800" dirty="0"/>
              <a:t>the mantle. 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/>
              <a:t>deep sea trench is created where one plate bends and sinks. </a:t>
            </a:r>
            <a:endParaRPr lang="en-US" sz="2800" dirty="0" smtClean="0"/>
          </a:p>
          <a:p>
            <a:r>
              <a:rPr lang="en-US" sz="2800" dirty="0" smtClean="0"/>
              <a:t>High temperatures cause rock to melt around the </a:t>
            </a:r>
            <a:r>
              <a:rPr lang="en-US" sz="2800" dirty="0" err="1" smtClean="0"/>
              <a:t>subducting</a:t>
            </a:r>
            <a:r>
              <a:rPr lang="en-US" sz="2800" dirty="0" smtClean="0"/>
              <a:t> plate as it goes under the other plate</a:t>
            </a:r>
          </a:p>
          <a:p>
            <a:r>
              <a:rPr lang="en-US" sz="2800" dirty="0" smtClean="0"/>
              <a:t>Newly formed magma is forced upward along these plate boundaries, forming volcanoes.</a:t>
            </a:r>
          </a:p>
          <a:p>
            <a:r>
              <a:rPr lang="en-US" sz="2800" dirty="0" smtClean="0"/>
              <a:t>Over millions of years, erupted lava piles up until it rises above sea level to form volcanic islands.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07446" y="1641451"/>
            <a:ext cx="1613397" cy="0"/>
            <a:chOff x="3347864" y="1628800"/>
            <a:chExt cx="1613397" cy="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04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297" y="188640"/>
            <a:ext cx="878497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Convergent Plate Boundary: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/>
            </a:r>
            <a:b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Oceanic 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            </a:t>
            </a:r>
            <a:r>
              <a:rPr lang="en-US" sz="4000" b="1" dirty="0" err="1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Oceanic</a:t>
            </a:r>
            <a:r>
              <a:rPr lang="en-US" sz="4000" b="1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860611" y="1252819"/>
            <a:ext cx="1613397" cy="0"/>
            <a:chOff x="3347864" y="1628800"/>
            <a:chExt cx="1613397" cy="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" descr="http://bc.outcrop.org/images/tectonics/press4e/figure-02-0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95681"/>
            <a:ext cx="6712074" cy="473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/>
          </p:cNvSpPr>
          <p:nvPr/>
        </p:nvSpPr>
        <p:spPr>
          <a:xfrm>
            <a:off x="109258" y="30543"/>
            <a:ext cx="8809466" cy="1800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Convergent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6000" b="1" dirty="0" smtClean="0">
                <a:solidFill>
                  <a:prstClr val="black"/>
                </a:solidFill>
              </a:rPr>
              <a:t>Oceanic</a:t>
            </a:r>
            <a:r>
              <a:rPr lang="en-US" sz="5800" b="1" dirty="0" smtClean="0">
                <a:solidFill>
                  <a:prstClr val="black"/>
                </a:solidFill>
              </a:rPr>
              <a:t>             </a:t>
            </a:r>
            <a:r>
              <a:rPr lang="en-US" sz="5800" b="1" dirty="0" err="1" smtClean="0">
                <a:solidFill>
                  <a:prstClr val="black"/>
                </a:solidFill>
              </a:rPr>
              <a:t>Oceanic</a:t>
            </a:r>
            <a:r>
              <a:rPr lang="en-US" sz="5800" b="1" dirty="0" smtClean="0">
                <a:solidFill>
                  <a:prstClr val="black"/>
                </a:solidFill>
              </a:rPr>
              <a:t> </a:t>
            </a:r>
            <a:endParaRPr lang="es-ES" sz="5400" dirty="0" smtClean="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782562" y="1412776"/>
            <a:ext cx="1613397" cy="0"/>
            <a:chOff x="3347864" y="1628800"/>
            <a:chExt cx="1613397" cy="0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4267029" y="1628800"/>
              <a:ext cx="694232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347864" y="1628800"/>
              <a:ext cx="741174" cy="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451013"/>
              </p:ext>
            </p:extLst>
          </p:nvPr>
        </p:nvGraphicFramePr>
        <p:xfrm>
          <a:off x="188564" y="2564904"/>
          <a:ext cx="8650853" cy="3739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9" name="Bitmap Image" r:id="rId3" imgW="3467278" imgH="1498677" progId="Paint.Picture">
                  <p:embed/>
                </p:oleObj>
              </mc:Choice>
              <mc:Fallback>
                <p:oleObj name="Bitmap Image" r:id="rId3" imgW="3467278" imgH="1498677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64" y="2564904"/>
                        <a:ext cx="8650853" cy="37397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29109" y="2964578"/>
            <a:ext cx="1659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Oceanic</a:t>
            </a:r>
            <a:br>
              <a:rPr lang="en-US" sz="28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Crust</a:t>
            </a:r>
            <a:endParaRPr lang="en-US" sz="28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6438" y="2964577"/>
            <a:ext cx="1659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Oceanic</a:t>
            </a:r>
            <a:br>
              <a:rPr lang="en-US" sz="28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Crust</a:t>
            </a:r>
            <a:endParaRPr lang="en-US" sz="2800" b="1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19672" y="4221088"/>
            <a:ext cx="1368152" cy="0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457223" y="4221088"/>
            <a:ext cx="1531490" cy="0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238092" y="1832248"/>
            <a:ext cx="3678229" cy="1452736"/>
            <a:chOff x="3238092" y="1832248"/>
            <a:chExt cx="3678229" cy="1452736"/>
          </a:xfrm>
        </p:grpSpPr>
        <p:sp>
          <p:nvSpPr>
            <p:cNvPr id="15" name="TextBox 14"/>
            <p:cNvSpPr txBox="1"/>
            <p:nvPr/>
          </p:nvSpPr>
          <p:spPr>
            <a:xfrm>
              <a:off x="3238092" y="1832248"/>
              <a:ext cx="3678229" cy="8309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Underwater Volcanoes</a:t>
              </a:r>
              <a:br>
                <a:rPr lang="en-US" sz="2400" b="1" dirty="0" smtClean="0">
                  <a:solidFill>
                    <a:srgbClr val="FF0000"/>
                  </a:solidFill>
                </a:rPr>
              </a:br>
              <a:r>
                <a:rPr lang="en-US" sz="2400" b="1" dirty="0" smtClean="0">
                  <a:solidFill>
                    <a:srgbClr val="FF0000"/>
                  </a:solidFill>
                </a:rPr>
                <a:t>and Volcanic Islands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5048843" y="2663245"/>
              <a:ext cx="0" cy="621739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766759" y="4532832"/>
            <a:ext cx="1304253" cy="1181745"/>
            <a:chOff x="2766759" y="4532832"/>
            <a:chExt cx="1304253" cy="1181745"/>
          </a:xfrm>
        </p:grpSpPr>
        <p:sp>
          <p:nvSpPr>
            <p:cNvPr id="20" name="TextBox 19"/>
            <p:cNvSpPr txBox="1"/>
            <p:nvPr/>
          </p:nvSpPr>
          <p:spPr>
            <a:xfrm>
              <a:off x="2766759" y="5252912"/>
              <a:ext cx="1304253" cy="461665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Trench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382191" y="4532832"/>
              <a:ext cx="0" cy="720080"/>
            </a:xfrm>
            <a:prstGeom prst="straightConnector1">
              <a:avLst/>
            </a:prstGeom>
            <a:ln w="1270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169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7.40741E-7 L -0.08698 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5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83 7.40741E-7 L 0.11424 7.4074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bernathyscience.com/online%20labs/plate_tec/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52936"/>
            <a:ext cx="36367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 txBox="1">
            <a:spLocks/>
          </p:cNvSpPr>
          <p:nvPr/>
        </p:nvSpPr>
        <p:spPr>
          <a:xfrm>
            <a:off x="202600" y="620688"/>
            <a:ext cx="8809466" cy="231376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b="1" dirty="0" smtClean="0">
                <a:solidFill>
                  <a:prstClr val="black"/>
                </a:solidFill>
              </a:rPr>
              <a:t>Turn to a seat partner and discuss the cause, effect, and importance of convergent boundaries.</a:t>
            </a:r>
            <a:endParaRPr lang="es-ES" sz="4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312" y="116632"/>
            <a:ext cx="8784976" cy="194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Sometimes volcanic islands form due to the movement of lithospheric plates over hot spots.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2050" name="Picture 2" descr="http://seattlecentral.edu/qelp/sets/073/image4T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68" y="1916832"/>
            <a:ext cx="4762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1" y="5229200"/>
            <a:ext cx="7560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www.classzone.com/books/earth_science/terc/content/visualizations/es0904/es0904page01.cfm?chapter_no=visualization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71600" y="6021288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www.youtube.com/watch?v=6Z4as_imJfM</a:t>
            </a:r>
            <a:r>
              <a:rPr lang="en-US" u="sng" dirty="0" smtClean="0"/>
              <a:t>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[video summary of the formation of volcanoes 4:48]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 txBox="1">
            <a:spLocks/>
          </p:cNvSpPr>
          <p:nvPr/>
        </p:nvSpPr>
        <p:spPr>
          <a:xfrm>
            <a:off x="173056" y="188640"/>
            <a:ext cx="8809466" cy="194421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800" b="1" dirty="0" smtClean="0">
                <a:solidFill>
                  <a:prstClr val="black"/>
                </a:solidFill>
              </a:rPr>
              <a:t>Transform Plate Boundary:</a:t>
            </a:r>
            <a:br>
              <a:rPr lang="en-US" sz="5800" b="1" dirty="0" smtClean="0">
                <a:solidFill>
                  <a:prstClr val="black"/>
                </a:solidFill>
              </a:rPr>
            </a:br>
            <a:r>
              <a:rPr lang="en-US" sz="5800" b="1" dirty="0" smtClean="0">
                <a:solidFill>
                  <a:prstClr val="black"/>
                </a:solidFill>
              </a:rPr>
              <a:t>Plates Slide Past Each Other</a:t>
            </a:r>
            <a:endParaRPr lang="es-ES" sz="5400" dirty="0" smtClean="0">
              <a:solidFill>
                <a:prstClr val="black"/>
              </a:solidFill>
            </a:endParaRPr>
          </a:p>
        </p:txBody>
      </p:sp>
      <p:pic>
        <p:nvPicPr>
          <p:cNvPr id="9" name="Picture 2" descr="http://facstaff.gpc.edu/~pgore/images/tranformationa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41" y="2492896"/>
            <a:ext cx="5674695" cy="351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1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488832" cy="1440160"/>
          </a:xfrm>
        </p:spPr>
        <p:txBody>
          <a:bodyPr/>
          <a:lstStyle/>
          <a:p>
            <a:r>
              <a:rPr lang="es-UY" sz="7200" b="1" dirty="0" err="1" smtClean="0"/>
              <a:t>Pangaea</a:t>
            </a:r>
            <a:r>
              <a:rPr lang="es-UY" sz="7200" b="1" dirty="0" smtClean="0"/>
              <a:t> </a:t>
            </a:r>
            <a:r>
              <a:rPr lang="es-UY" sz="7200" b="1" dirty="0" err="1" smtClean="0"/>
              <a:t>Flipbook</a:t>
            </a:r>
            <a:endParaRPr lang="es-E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8026323" cy="42138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07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6069057" cy="257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0"/>
            <a:ext cx="8229600" cy="904281"/>
          </a:xfrm>
        </p:spPr>
        <p:txBody>
          <a:bodyPr/>
          <a:lstStyle/>
          <a:p>
            <a:r>
              <a:rPr lang="en-US" sz="5400" b="1" dirty="0" smtClean="0"/>
              <a:t>Transform Boundary</a:t>
            </a:r>
            <a:endParaRPr lang="en-US" sz="5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3024336"/>
          </a:xfrm>
        </p:spPr>
        <p:txBody>
          <a:bodyPr/>
          <a:lstStyle/>
          <a:p>
            <a:r>
              <a:rPr lang="en-US" b="1" dirty="0" smtClean="0"/>
              <a:t>Plates move in opposite directions or in the same direction at different rates</a:t>
            </a:r>
          </a:p>
          <a:p>
            <a:r>
              <a:rPr lang="en-US" b="1" dirty="0" smtClean="0"/>
              <a:t>When one plate slips past another plate suddenly, earthquakes occur</a:t>
            </a:r>
          </a:p>
          <a:p>
            <a:r>
              <a:rPr lang="en-US" b="1" dirty="0" smtClean="0"/>
              <a:t>These plate boundaries do not destroy or build up Earth’s crust.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11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059" y="404664"/>
            <a:ext cx="8229600" cy="904281"/>
          </a:xfrm>
        </p:spPr>
        <p:txBody>
          <a:bodyPr/>
          <a:lstStyle/>
          <a:p>
            <a:r>
              <a:rPr lang="en-US" sz="7200" b="1" dirty="0" smtClean="0"/>
              <a:t>Transform Boundary</a:t>
            </a:r>
            <a:endParaRPr lang="en-US" sz="7200" b="1" dirty="0"/>
          </a:p>
        </p:txBody>
      </p:sp>
      <p:sp>
        <p:nvSpPr>
          <p:cNvPr id="5" name="Rectangle 4"/>
          <p:cNvSpPr/>
          <p:nvPr/>
        </p:nvSpPr>
        <p:spPr>
          <a:xfrm>
            <a:off x="408063" y="5912405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www.classzone.com/books/earth_science/terc/content/visualizations/es1103/es1103page01.cfm?chapter_no=visualization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74934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5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sz="4800" b="1" dirty="0" smtClean="0"/>
              <a:t>Model a Transform Boundary:</a:t>
            </a:r>
            <a:endParaRPr lang="en-US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0" y="5659668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71375"/>
            <a:ext cx="4968552" cy="5217157"/>
          </a:xfrm>
        </p:spPr>
        <p:txBody>
          <a:bodyPr/>
          <a:lstStyle/>
          <a:p>
            <a:r>
              <a:rPr lang="en-US" sz="3000" dirty="0" smtClean="0"/>
              <a:t>Place your hands in front of you, side by side, with your palms facing the floor as shown in the picture.</a:t>
            </a:r>
          </a:p>
          <a:p>
            <a:r>
              <a:rPr lang="en-US" sz="3000" dirty="0" smtClean="0"/>
              <a:t>Move your right hand forward and your left hand backward.</a:t>
            </a:r>
          </a:p>
          <a:p>
            <a:r>
              <a:rPr lang="en-US" sz="3000" dirty="0" smtClean="0"/>
              <a:t>This type of movement occurs along the California coast at a transform boundary.</a:t>
            </a:r>
            <a:endParaRPr lang="en-US" sz="3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2"/>
            <a:ext cx="3888165" cy="308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08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2" cy="1370582"/>
          </a:xfrm>
        </p:spPr>
        <p:txBody>
          <a:bodyPr/>
          <a:lstStyle/>
          <a:p>
            <a:r>
              <a:rPr lang="en-US" sz="5400" b="1" dirty="0" smtClean="0"/>
              <a:t>Transform Boundary:</a:t>
            </a:r>
            <a:br>
              <a:rPr lang="en-US" sz="5400" b="1" dirty="0" smtClean="0"/>
            </a:br>
            <a:r>
              <a:rPr lang="en-US" sz="5400" b="1" dirty="0" smtClean="0"/>
              <a:t>San Andreas Fault in California</a:t>
            </a:r>
            <a:endParaRPr lang="en-US" sz="5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46" name="Picture 2" descr="http://imageserver.moviepilot.com/-7fd2efb5-9f61-46f0-b7e1-4f6abd24b81a.jpeg?width=1820&amp;height=21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68764"/>
            <a:ext cx="4057985" cy="47335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7/76/Sanandre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68764"/>
            <a:ext cx="3448050" cy="476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04281"/>
          </a:xfrm>
        </p:spPr>
        <p:txBody>
          <a:bodyPr/>
          <a:lstStyle/>
          <a:p>
            <a:r>
              <a:rPr lang="en-US" sz="7200" b="1" dirty="0" smtClean="0"/>
              <a:t>Transform Boundary</a:t>
            </a:r>
            <a:endParaRPr lang="en-US" sz="72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82660"/>
              </p:ext>
            </p:extLst>
          </p:nvPr>
        </p:nvGraphicFramePr>
        <p:xfrm>
          <a:off x="683568" y="1762648"/>
          <a:ext cx="7704856" cy="390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" name="Bitmap Image" r:id="rId3" imgW="3206915" imgH="1625684" progId="Paint.Picture">
                  <p:embed/>
                </p:oleObj>
              </mc:Choice>
              <mc:Fallback>
                <p:oleObj name="Bitmap Image" r:id="rId3" imgW="3206915" imgH="1625684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62648"/>
                        <a:ext cx="7704856" cy="3908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2771800" y="2348880"/>
            <a:ext cx="1728192" cy="1080120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796136" y="1983818"/>
            <a:ext cx="1440160" cy="936104"/>
          </a:xfrm>
          <a:prstGeom prst="straightConnector1">
            <a:avLst/>
          </a:prstGeom>
          <a:ln w="254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051720" y="3429000"/>
            <a:ext cx="4824536" cy="2929681"/>
            <a:chOff x="2051720" y="3429000"/>
            <a:chExt cx="4824536" cy="2929681"/>
          </a:xfrm>
        </p:grpSpPr>
        <p:sp>
          <p:nvSpPr>
            <p:cNvPr id="10" name="TextBox 9"/>
            <p:cNvSpPr txBox="1"/>
            <p:nvPr/>
          </p:nvSpPr>
          <p:spPr>
            <a:xfrm>
              <a:off x="2051720" y="5589240"/>
              <a:ext cx="48245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</a:rPr>
                <a:t>Earthquakes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139952" y="3429000"/>
              <a:ext cx="0" cy="2160240"/>
            </a:xfrm>
            <a:prstGeom prst="straightConnector1">
              <a:avLst/>
            </a:prstGeom>
            <a:ln w="190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1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14948 0.1425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713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1 0.03149 L 0.19687 -0.141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55 0.01759 C -0.13264 0.00903 -0.129 -0.00093 -0.12431 -0.00695 C -0.12136 -0.02037 -0.11737 -0.02963 -0.11181 -0.04167 C -0.11007 -0.04584 -0.1066 -0.05394 -0.1066 -0.05371 C -0.10539 -0.0625 -0.10382 -0.06945 -0.10035 -0.07685 C -0.09914 -0.08449 -0.09792 -0.08704 -0.09514 -0.09468 C -0.09254 -0.10139 -0.09184 -0.10972 -0.08993 -0.11736 C -0.08542 -0.08959 -0.08785 -0.10695 -0.08993 -0.04468 C -0.09011 -0.03565 -0.09271 -0.02685 -0.09184 -0.01759 C -0.09167 -0.01597 -0.08924 -0.01945 -0.08785 -0.02037 C -0.08542 -0.02639 -0.08403 -0.03172 -0.08056 -0.03658 C -0.07813 -0.04375 -0.0757 -0.04931 -0.07205 -0.05533 C -0.07171 -0.05648 -0.07153 -0.05834 -0.07101 -0.05926 C -0.07014 -0.06088 -0.06841 -0.06158 -0.06789 -0.0632 C -0.06615 -0.06759 -0.0658 -0.07616 -0.06476 -0.08125 C -0.06233 -0.09121 -0.05886 -0.1007 -0.05643 -0.11065 C -0.05157 -0.09815 -0.05226 -0.08449 -0.04809 -0.07176 C -0.04705 -0.06204 -0.04671 -0.05255 -0.04497 -0.04329 C -0.04375 -0.04584 -0.04289 -0.04884 -0.04184 -0.05139 C -0.04011 -0.05533 -0.03646 -0.0632 -0.03646 -0.06297 C -0.03438 -0.07616 -0.02518 -0.08912 -0.01771 -0.09838 C -0.01441 -0.10926 -0.00938 -0.11852 -0.00313 -0.12662 C 4.16667E-6 -0.1375 -0.00018 -0.11759 4.16667E-6 -0.11574 C 0.00104 -0.09954 0.00295 -0.0838 0.00434 -0.06736 C 0.00399 -0.05278 0.00382 -0.03797 0.00312 -0.02315 C 0.00277 -0.01713 0.00191 -0.01134 0.00121 -0.00556 C 0.00086 -0.00371 4.16667E-6 -0.00023 4.16667E-6 2.22222E-6 " pathEditMode="relative" rAng="0" ptsTypes="ffffffffffffffffffffffffff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905"/>
            <a:ext cx="8229600" cy="1143000"/>
          </a:xfrm>
        </p:spPr>
        <p:txBody>
          <a:bodyPr/>
          <a:lstStyle/>
          <a:p>
            <a:r>
              <a:rPr lang="en-US" sz="5400" b="1" u="sng" dirty="0" smtClean="0"/>
              <a:t>Plate Boundary Activities</a:t>
            </a:r>
            <a:endParaRPr lang="en-US" sz="54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en-US" sz="4000" dirty="0" smtClean="0"/>
              <a:t>Push Those Plates Activity</a:t>
            </a:r>
            <a:endParaRPr lang="en-US" sz="4000" dirty="0"/>
          </a:p>
          <a:p>
            <a:r>
              <a:rPr lang="en-US" sz="4000" dirty="0" smtClean="0"/>
              <a:t>Milky </a:t>
            </a:r>
            <a:r>
              <a:rPr lang="en-US" sz="4000" dirty="0"/>
              <a:t>Way Plate </a:t>
            </a:r>
            <a:r>
              <a:rPr lang="en-US" sz="4000" dirty="0" smtClean="0"/>
              <a:t>Tectonics</a:t>
            </a:r>
          </a:p>
          <a:p>
            <a:r>
              <a:rPr lang="en-US" sz="4000" dirty="0" smtClean="0"/>
              <a:t>Oreo Plate Tectonics</a:t>
            </a:r>
            <a:endParaRPr lang="en-US" sz="4000" dirty="0"/>
          </a:p>
          <a:p>
            <a:r>
              <a:rPr lang="en-US" sz="4000" dirty="0" smtClean="0"/>
              <a:t>Plate </a:t>
            </a:r>
            <a:r>
              <a:rPr lang="en-US" sz="4000" dirty="0"/>
              <a:t>Boundary Cootie Catcher</a:t>
            </a:r>
          </a:p>
          <a:p>
            <a:r>
              <a:rPr lang="en-US" sz="4000" dirty="0" smtClean="0"/>
              <a:t>Plate </a:t>
            </a:r>
            <a:r>
              <a:rPr lang="en-US" sz="4000" dirty="0"/>
              <a:t>Tectonics Vocabulary </a:t>
            </a:r>
            <a:r>
              <a:rPr lang="en-US" sz="4000" dirty="0" smtClean="0"/>
              <a:t>Match</a:t>
            </a:r>
          </a:p>
          <a:p>
            <a:r>
              <a:rPr lang="en-US" sz="4000" dirty="0" smtClean="0"/>
              <a:t>Meet the Boundary Activity</a:t>
            </a:r>
            <a:endParaRPr lang="en-US" sz="4000" dirty="0"/>
          </a:p>
          <a:p>
            <a:r>
              <a:rPr lang="en-US" sz="4000" dirty="0" smtClean="0"/>
              <a:t>Types </a:t>
            </a:r>
            <a:r>
              <a:rPr lang="en-US" sz="4000" dirty="0"/>
              <a:t>of Plate Boundaries Map Identification – more for extension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772400" cy="1470025"/>
          </a:xfrm>
        </p:spPr>
        <p:txBody>
          <a:bodyPr/>
          <a:lstStyle/>
          <a:p>
            <a:r>
              <a:rPr lang="en-US" sz="6000" dirty="0" smtClean="0">
                <a:hlinkClick r:id="rId2"/>
              </a:rPr>
              <a:t>Crust is in Pieces Song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212976"/>
            <a:ext cx="6616824" cy="1752600"/>
          </a:xfrm>
        </p:spPr>
        <p:txBody>
          <a:bodyPr/>
          <a:lstStyle/>
          <a:p>
            <a:r>
              <a:rPr lang="en-US" sz="6000" dirty="0" smtClean="0">
                <a:solidFill>
                  <a:schemeClr val="tx1"/>
                </a:solidFill>
                <a:hlinkClick r:id="rId3"/>
              </a:rPr>
              <a:t>Plate Tectonics Song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92696"/>
            <a:ext cx="8928992" cy="2664296"/>
          </a:xfrm>
        </p:spPr>
        <p:txBody>
          <a:bodyPr/>
          <a:lstStyle/>
          <a:p>
            <a:r>
              <a:rPr lang="en-US" sz="5300" b="1" dirty="0" smtClean="0"/>
              <a:t>Based on what you have learned so far, what causes the lithospheric plates to move?</a:t>
            </a:r>
            <a:endParaRPr lang="en-US" sz="53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71487" y="3717032"/>
            <a:ext cx="82296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6000" b="1" dirty="0" smtClean="0"/>
              <a:t>Convection Currents in the Mantle</a:t>
            </a:r>
            <a:endParaRPr lang="en-US" sz="6000" b="1" dirty="0"/>
          </a:p>
        </p:txBody>
      </p:sp>
      <p:sp>
        <p:nvSpPr>
          <p:cNvPr id="5" name="Rectangle 4"/>
          <p:cNvSpPr/>
          <p:nvPr/>
        </p:nvSpPr>
        <p:spPr>
          <a:xfrm>
            <a:off x="107504" y="626215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education.sdsc.edu/optiputer/flash/convection.htm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052" y="980728"/>
            <a:ext cx="8483377" cy="4392488"/>
          </a:xfrm>
        </p:spPr>
        <p:txBody>
          <a:bodyPr/>
          <a:lstStyle/>
          <a:p>
            <a:r>
              <a:rPr lang="en-US" sz="4800" b="1" dirty="0" smtClean="0"/>
              <a:t>Convection Currents in the Mantle cause lithospheric plates to move. As the plates move, they interact. These interactions produce many geological features and events.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7314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792" y="548680"/>
            <a:ext cx="5014900" cy="1296144"/>
          </a:xfrm>
        </p:spPr>
        <p:txBody>
          <a:bodyPr/>
          <a:lstStyle/>
          <a:p>
            <a:r>
              <a:rPr lang="en-US" sz="8000" b="1" dirty="0" smtClean="0"/>
              <a:t>Volcano</a:t>
            </a:r>
            <a:endParaRPr lang="en-US" sz="8000" b="1" dirty="0"/>
          </a:p>
        </p:txBody>
      </p:sp>
      <p:sp>
        <p:nvSpPr>
          <p:cNvPr id="5" name="Rectangle 4"/>
          <p:cNvSpPr/>
          <p:nvPr/>
        </p:nvSpPr>
        <p:spPr>
          <a:xfrm>
            <a:off x="0" y="5661248"/>
            <a:ext cx="9252520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http://www.worldvolcanoes.info/wp-content/uploads/2013/08/volcano-300x2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4932134" cy="42909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6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10" y="1412776"/>
            <a:ext cx="3498824" cy="34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Rectangle 7"/>
          <p:cNvSpPr>
            <a:spLocks noGrp="1"/>
          </p:cNvSpPr>
          <p:nvPr>
            <p:ph type="ctrTitle"/>
          </p:nvPr>
        </p:nvSpPr>
        <p:spPr>
          <a:xfrm>
            <a:off x="134313" y="986691"/>
            <a:ext cx="5256584" cy="4320480"/>
          </a:xfrm>
        </p:spPr>
        <p:txBody>
          <a:bodyPr/>
          <a:lstStyle/>
          <a:p>
            <a:r>
              <a:rPr lang="es-UY" sz="4000" b="1" dirty="0" err="1" smtClean="0"/>
              <a:t>Other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than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the</a:t>
            </a:r>
            <a:r>
              <a:rPr lang="es-UY" sz="4000" b="1" dirty="0" smtClean="0"/>
              <a:t> “</a:t>
            </a:r>
            <a:r>
              <a:rPr lang="es-UY" sz="4000" b="1" dirty="0" err="1" smtClean="0"/>
              <a:t>puzzlelike</a:t>
            </a:r>
            <a:r>
              <a:rPr lang="es-UY" sz="4000" b="1" dirty="0" smtClean="0"/>
              <a:t>” </a:t>
            </a:r>
            <a:r>
              <a:rPr lang="es-UY" sz="4000" b="1" dirty="0" err="1" smtClean="0"/>
              <a:t>fit</a:t>
            </a:r>
            <a:r>
              <a:rPr lang="es-UY" sz="4000" b="1" dirty="0" smtClean="0"/>
              <a:t> of </a:t>
            </a:r>
            <a:r>
              <a:rPr lang="es-UY" sz="4000" b="1" dirty="0" err="1" smtClean="0"/>
              <a:t>the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separated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continents</a:t>
            </a:r>
            <a:r>
              <a:rPr lang="es-UY" sz="4000" b="1" dirty="0" smtClean="0"/>
              <a:t>, </a:t>
            </a:r>
            <a:r>
              <a:rPr lang="es-UY" sz="4000" b="1" dirty="0" err="1" smtClean="0"/>
              <a:t>what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evidence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was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used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to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support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the</a:t>
            </a:r>
            <a:r>
              <a:rPr lang="es-UY" sz="4000" b="1" dirty="0" smtClean="0"/>
              <a:t> </a:t>
            </a:r>
            <a:r>
              <a:rPr lang="es-UY" sz="4000" b="1" dirty="0" err="1" smtClean="0"/>
              <a:t>theory</a:t>
            </a:r>
            <a:r>
              <a:rPr lang="es-UY" sz="4000" b="1" dirty="0"/>
              <a:t> </a:t>
            </a:r>
            <a:r>
              <a:rPr lang="es-UY" sz="4000" b="1" dirty="0" smtClean="0"/>
              <a:t>of continental </a:t>
            </a:r>
            <a:r>
              <a:rPr lang="es-UY" sz="4000" b="1" dirty="0" err="1" smtClean="0"/>
              <a:t>drift</a:t>
            </a:r>
            <a:r>
              <a:rPr lang="es-UY" sz="4000" b="1" dirty="0" smtClean="0"/>
              <a:t>?</a:t>
            </a:r>
            <a:endParaRPr lang="es-E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1732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sz="7200" b="1" u="sng" dirty="0" smtClean="0"/>
              <a:t>Volcano</a:t>
            </a:r>
            <a:endParaRPr lang="en-US" sz="7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3744416"/>
          </a:xfrm>
        </p:spPr>
        <p:txBody>
          <a:bodyPr/>
          <a:lstStyle/>
          <a:p>
            <a:r>
              <a:rPr lang="en-US" sz="4000" b="1" dirty="0" smtClean="0"/>
              <a:t>A volcano is a mountain that forms when layers of lava and ash erupt and build up</a:t>
            </a:r>
          </a:p>
          <a:p>
            <a:r>
              <a:rPr lang="en-US" sz="4000" b="1" dirty="0" smtClean="0"/>
              <a:t>Volcanoes form where plates are moving apart, moving together, and at locations called hot spots.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5658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sz="7200" b="1" u="sng" dirty="0" smtClean="0"/>
              <a:t>Volcano</a:t>
            </a:r>
            <a:endParaRPr lang="en-US" sz="7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2016224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/>
              <a:t>When the pressure from the rising magma in a volcano becomes too much, it erupts gases, ash, and lava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592" y="4005064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hlinkClick r:id="rId2"/>
              </a:rPr>
              <a:t>https://</a:t>
            </a:r>
            <a:r>
              <a:rPr lang="en-US" sz="3600" dirty="0" smtClean="0">
                <a:solidFill>
                  <a:srgbClr val="FF0000"/>
                </a:solidFill>
                <a:hlinkClick r:id="rId2"/>
              </a:rPr>
              <a:t>www.youtube.com/watch?v=WgktM2luLok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thelayeredearth.com/images/teachablemoments/010_Ring%20Of%20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1168775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2172965"/>
            <a:ext cx="4176464" cy="1800200"/>
          </a:xfrm>
        </p:spPr>
        <p:txBody>
          <a:bodyPr/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 of </a:t>
            </a:r>
            <a:b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5337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Ring of Fire Eruption Song:</a:t>
            </a:r>
          </a:p>
          <a:p>
            <a:pPr algn="ctr"/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www.youtube.com/watch?v=PnilQsno2WI&amp;index=57&amp;list=PLqTEqBBPoqwVTbS_6i2lsAmWTaW9312Fl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83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18" y="620688"/>
            <a:ext cx="8483377" cy="3312368"/>
          </a:xfrm>
        </p:spPr>
        <p:txBody>
          <a:bodyPr/>
          <a:lstStyle/>
          <a:p>
            <a:r>
              <a:rPr lang="en-US" sz="4800" b="1" dirty="0" smtClean="0"/>
              <a:t>Have you ever stretched a rubber band too far and had it break? Or broke a stick?</a:t>
            </a:r>
            <a:br>
              <a:rPr lang="en-US" sz="4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4800" b="1" dirty="0" smtClean="0"/>
              <a:t>What caused them to break?</a:t>
            </a:r>
            <a:endParaRPr lang="en-US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9592" y="4149080"/>
            <a:ext cx="7767786" cy="2495550"/>
            <a:chOff x="899592" y="4149080"/>
            <a:chExt cx="7767786" cy="2495550"/>
          </a:xfrm>
        </p:grpSpPr>
        <p:pic>
          <p:nvPicPr>
            <p:cNvPr id="16386" name="Picture 2" descr="http://withmartijn.com/wp-content/uploads/2014/05/Hand-Red-RubberBand-withMartij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282088"/>
              <a:ext cx="2392871" cy="2339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4149080"/>
              <a:ext cx="4743450" cy="249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30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620688"/>
            <a:ext cx="820891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Movement of the lithospheric plates puts stress on the rocks near the plate edges. </a:t>
            </a:r>
            <a:endParaRPr lang="en-US" sz="2000" b="1" dirty="0" smtClean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pPr algn="ctr"/>
            <a:endParaRPr lang="en-US" sz="2800" b="1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To relieve this stress, rocks tend to bend, compress, or stretch. </a:t>
            </a:r>
            <a:endParaRPr lang="en-US" sz="2000" b="1" dirty="0" smtClean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pPr algn="ctr"/>
            <a:endParaRPr lang="en-US" sz="2800" b="1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If the stress is great enough, the rocks will break.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920" y="548680"/>
            <a:ext cx="8483377" cy="2376264"/>
          </a:xfrm>
        </p:spPr>
        <p:txBody>
          <a:bodyPr/>
          <a:lstStyle/>
          <a:p>
            <a:r>
              <a:rPr lang="en-US" sz="4800" b="1" dirty="0" smtClean="0"/>
              <a:t>Earthquakes are sudden breaks in crust continuously stressed by plate movement.</a:t>
            </a:r>
            <a:endParaRPr lang="en-US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http://earthshakes.pbworks.com/w/page/16826799/f/earthquak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6" y="3068960"/>
            <a:ext cx="8515381" cy="36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18" y="692696"/>
            <a:ext cx="8483377" cy="2160240"/>
          </a:xfrm>
        </p:spPr>
        <p:txBody>
          <a:bodyPr/>
          <a:lstStyle/>
          <a:p>
            <a:r>
              <a:rPr lang="en-US" sz="3600" b="1" dirty="0" smtClean="0"/>
              <a:t>Along plate boundaries, the Earth’s lithosphere fractures along faults. As plates move, blocks of crust shift along the faults. There are different kinds of faults.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55" y="2883583"/>
            <a:ext cx="8207006" cy="309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609329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www.classzone.com/books/earth_science/terc/content/visualizations/es1103/es1103page01.cfm?chapter_no=visualization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18" y="692696"/>
            <a:ext cx="8483377" cy="3600400"/>
          </a:xfrm>
        </p:spPr>
        <p:txBody>
          <a:bodyPr/>
          <a:lstStyle/>
          <a:p>
            <a:r>
              <a:rPr lang="en-US" sz="4800" b="1" dirty="0" smtClean="0"/>
              <a:t>When rocks move suddenly along the fault, releasing stress, seismic waves travel through </a:t>
            </a:r>
            <a:br>
              <a:rPr lang="en-US" sz="4800" b="1" dirty="0" smtClean="0"/>
            </a:br>
            <a:r>
              <a:rPr lang="en-US" sz="4800" b="1" dirty="0" smtClean="0"/>
              <a:t>the earth’s crust in the form </a:t>
            </a:r>
            <a:br>
              <a:rPr lang="en-US" sz="4800" b="1" dirty="0" smtClean="0"/>
            </a:br>
            <a:r>
              <a:rPr lang="en-US" sz="4800" b="1" dirty="0" smtClean="0"/>
              <a:t>of waves.</a:t>
            </a:r>
            <a:endParaRPr lang="en-US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6478" y="4396462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www.pbs.org/wnet/savageearth/animations/earthquakes/main.html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151" y="4902259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Earthquake </a:t>
            </a:r>
            <a:r>
              <a:rPr lang="en-US" sz="2000" dirty="0"/>
              <a:t>is like a drip of water video: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www.youtube.com/watch?v=LoUocQyvVyI#t=10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70434" y="5833963"/>
            <a:ext cx="8568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itchFamily="34" charset="0"/>
                <a:ea typeface="Calibri"/>
                <a:cs typeface="Arial" pitchFamily="34" charset="0"/>
              </a:rPr>
              <a:t>It’s an </a:t>
            </a:r>
            <a:r>
              <a:rPr lang="en-US" dirty="0" smtClean="0">
                <a:latin typeface="Arial" pitchFamily="34" charset="0"/>
                <a:ea typeface="Calibri"/>
                <a:cs typeface="Arial" pitchFamily="34" charset="0"/>
              </a:rPr>
              <a:t>Earthquake Song: </a:t>
            </a:r>
            <a:r>
              <a:rPr lang="en-US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https://www.youtube.com/watch?v=sA6oZ4YgKCA&amp;list=PLqTEqBBPoqwVTbS_6i2lsAmWTaW9312Fl&amp;index=53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59" y="1268760"/>
            <a:ext cx="4425104" cy="4320480"/>
          </a:xfrm>
        </p:spPr>
        <p:txBody>
          <a:bodyPr/>
          <a:lstStyle/>
          <a:p>
            <a:r>
              <a:rPr lang="en-US" sz="6600" b="1" dirty="0" smtClean="0"/>
              <a:t>Model of Three Faults Activity</a:t>
            </a:r>
            <a:endParaRPr lang="en-US" sz="66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941526"/>
              </p:ext>
            </p:extLst>
          </p:nvPr>
        </p:nvGraphicFramePr>
        <p:xfrm>
          <a:off x="4427984" y="836712"/>
          <a:ext cx="4318248" cy="5588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Acrobat Document" r:id="rId3" imgW="3886132" imgH="5029200" progId="AcroExch.Document.11">
                  <p:embed/>
                </p:oleObj>
              </mc:Choice>
              <mc:Fallback>
                <p:oleObj name="Acrobat Document" r:id="rId3" imgW="3886132" imgH="502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7984" y="836712"/>
                        <a:ext cx="4318248" cy="5588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9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18" y="404664"/>
            <a:ext cx="8483377" cy="2160240"/>
          </a:xfrm>
        </p:spPr>
        <p:txBody>
          <a:bodyPr/>
          <a:lstStyle/>
          <a:p>
            <a:r>
              <a:rPr lang="en-US" sz="3600" b="1" dirty="0" smtClean="0"/>
              <a:t>Tsunamis are ocean waves caused by earthquakes and landslides that occur near or under the ocean in oceanic crust.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4" descr="http://www.n-d-a.org/images/tsunami-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58" y="2484132"/>
            <a:ext cx="4664460" cy="32961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632877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www.pbs.org/wnet/savageearth/animations/tsunami/index.html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7664" y="5937769"/>
            <a:ext cx="5638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www.youtube.com/watch?v=bG37DEAb3Bc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7488832" cy="3672408"/>
          </a:xfrm>
        </p:spPr>
        <p:txBody>
          <a:bodyPr/>
          <a:lstStyle/>
          <a:p>
            <a:r>
              <a:rPr lang="en-US" sz="6600" b="1" dirty="0" smtClean="0"/>
              <a:t>Continental </a:t>
            </a:r>
            <a:r>
              <a:rPr lang="en-US" sz="6600" b="1" dirty="0"/>
              <a:t>Drift </a:t>
            </a:r>
            <a:r>
              <a:rPr lang="en-US" sz="6600" b="1" dirty="0" smtClean="0"/>
              <a:t>Evidence</a:t>
            </a:r>
            <a:br>
              <a:rPr lang="en-US" sz="6600" b="1" dirty="0" smtClean="0"/>
            </a:br>
            <a:r>
              <a:rPr lang="en-US" sz="6600" b="1" dirty="0" smtClean="0"/>
              <a:t>Task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25505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510" y="69269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The lowest point of a tsunami wave hits inland first and creates </a:t>
            </a:r>
            <a:r>
              <a:rPr lang="en-US" sz="2400" b="1" dirty="0"/>
              <a:t>a vacuum that sucks up the coastal water near the shoreline away from the land, exposing the sea </a:t>
            </a:r>
            <a:r>
              <a:rPr lang="en-US" sz="2400" b="1" dirty="0" smtClean="0"/>
              <a:t>floor. This </a:t>
            </a:r>
            <a:r>
              <a:rPr lang="en-US" sz="2400" b="1" dirty="0"/>
              <a:t>is the first indicator that the destructive </a:t>
            </a:r>
            <a:r>
              <a:rPr lang="en-US" sz="2400" b="1" dirty="0" smtClean="0"/>
              <a:t>part of </a:t>
            </a:r>
            <a:r>
              <a:rPr lang="en-US" sz="2400" b="1" dirty="0"/>
              <a:t>the wave is on its </a:t>
            </a:r>
            <a:r>
              <a:rPr lang="en-US" sz="2400" b="1" dirty="0" smtClean="0"/>
              <a:t>way.  </a:t>
            </a:r>
            <a:endParaRPr lang="en-US" sz="2400" b="1" dirty="0"/>
          </a:p>
        </p:txBody>
      </p:sp>
      <p:pic>
        <p:nvPicPr>
          <p:cNvPr id="21508" name="Picture 4" descr="http://geol105naturalhazards.voices.wooster.edu/files/2013/02/tsunami_wave_coming_time_to_r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924944"/>
            <a:ext cx="5562319" cy="35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33256"/>
            <a:ext cx="9177214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964" y="692696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As </a:t>
            </a:r>
            <a:r>
              <a:rPr lang="en-US" sz="2400" b="1" dirty="0" smtClean="0">
                <a:solidFill>
                  <a:prstClr val="black"/>
                </a:solidFill>
              </a:rPr>
              <a:t>a tsunami’s </a:t>
            </a:r>
            <a:r>
              <a:rPr lang="en-US" sz="2400" b="1" dirty="0">
                <a:solidFill>
                  <a:prstClr val="black"/>
                </a:solidFill>
              </a:rPr>
              <a:t>waves travel across deep water they may be only a foot or so high and hard to detect. Once it reaches </a:t>
            </a:r>
            <a:r>
              <a:rPr lang="en-US" sz="2400" b="1" dirty="0" smtClean="0">
                <a:solidFill>
                  <a:prstClr val="black"/>
                </a:solidFill>
              </a:rPr>
              <a:t>inland the </a:t>
            </a:r>
            <a:r>
              <a:rPr lang="en-US" sz="2400" b="1" dirty="0">
                <a:solidFill>
                  <a:prstClr val="black"/>
                </a:solidFill>
              </a:rPr>
              <a:t>surge can reach heights of 100 feet or </a:t>
            </a:r>
            <a:r>
              <a:rPr lang="en-US" sz="2400" b="1" dirty="0" smtClean="0">
                <a:solidFill>
                  <a:prstClr val="black"/>
                </a:solidFill>
              </a:rPr>
              <a:t>more. </a:t>
            </a:r>
          </a:p>
          <a:p>
            <a:pPr algn="ctr"/>
            <a:endParaRPr lang="en-US" sz="2400" b="1" dirty="0">
              <a:solidFill>
                <a:prstClr val="black"/>
              </a:solidFill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</a:rPr>
              <a:t>It is a </a:t>
            </a:r>
            <a:r>
              <a:rPr lang="en-US" sz="2400" b="1" dirty="0">
                <a:solidFill>
                  <a:prstClr val="black"/>
                </a:solidFill>
              </a:rPr>
              <a:t>massive wall of water that </a:t>
            </a:r>
            <a:r>
              <a:rPr lang="en-US" sz="2400" b="1" dirty="0" smtClean="0">
                <a:solidFill>
                  <a:prstClr val="black"/>
                </a:solidFill>
              </a:rPr>
              <a:t>reaches </a:t>
            </a:r>
            <a:r>
              <a:rPr lang="en-US" sz="2400" b="1" dirty="0">
                <a:solidFill>
                  <a:prstClr val="black"/>
                </a:solidFill>
              </a:rPr>
              <a:t>land </a:t>
            </a:r>
            <a:r>
              <a:rPr lang="en-US" sz="2400" b="1" dirty="0" smtClean="0">
                <a:solidFill>
                  <a:prstClr val="black"/>
                </a:solidFill>
              </a:rPr>
              <a:t>and can </a:t>
            </a:r>
            <a:r>
              <a:rPr lang="en-US" sz="2400" b="1" dirty="0">
                <a:solidFill>
                  <a:prstClr val="black"/>
                </a:solidFill>
              </a:rPr>
              <a:t>cause incredible destruction and loss of life.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3964" y="3573016"/>
            <a:ext cx="8430095" cy="2894877"/>
            <a:chOff x="483964" y="3702475"/>
            <a:chExt cx="8430095" cy="2894877"/>
          </a:xfrm>
        </p:grpSpPr>
        <p:pic>
          <p:nvPicPr>
            <p:cNvPr id="18434" name="Picture 2" descr="http://images.nationalgeographic.com/wpf/media-live/photos/000/331/cache/japan-tsunami-earthquake-hits-northeast-wave_33143_600x45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64" y="3702475"/>
              <a:ext cx="3693211" cy="28803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2" name="Picture 2" descr="http://www.thetimes.co.uk/tto/multimedia/archive/00131/NM282902_a_131555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420" y="3713592"/>
              <a:ext cx="4325639" cy="28837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231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sunami_gene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882422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692696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T</a:t>
            </a:r>
            <a:r>
              <a:rPr lang="en-US" sz="5400" b="1" dirty="0" smtClean="0"/>
              <a:t>sunami videos</a:t>
            </a:r>
            <a:endParaRPr lang="en-US" sz="5400" b="1" dirty="0"/>
          </a:p>
        </p:txBody>
      </p:sp>
      <p:sp>
        <p:nvSpPr>
          <p:cNvPr id="2" name="Rectangle 1"/>
          <p:cNvSpPr/>
          <p:nvPr/>
        </p:nvSpPr>
        <p:spPr>
          <a:xfrm>
            <a:off x="1619672" y="1700808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2"/>
              </a:rPr>
              <a:t>https://</a:t>
            </a:r>
            <a:r>
              <a:rPr lang="en-US" sz="3200" dirty="0" smtClean="0">
                <a:hlinkClick r:id="rId2"/>
              </a:rPr>
              <a:t>www.youtube.com/watch?v=0NfKZAiWRoE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2400" dirty="0" smtClean="0"/>
              <a:t>[1:01]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11560" y="3356992"/>
            <a:ext cx="79928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www.youtube.com/watch?v=tPQ5iTcnXW0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400" dirty="0" smtClean="0"/>
              <a:t>[longer 14:49 you can fast forward through some]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46166" y="458112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Crust Rolls Up Tsunami Song:</a:t>
            </a:r>
            <a:br>
              <a:rPr lang="en-US" sz="2400" dirty="0" smtClean="0"/>
            </a:br>
            <a:r>
              <a:rPr lang="en-US" sz="2400" dirty="0" smtClean="0">
                <a:hlinkClick r:id="rId4"/>
              </a:rPr>
              <a:t>https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www.youtube.com/watch?v=gPaXXZhBAxg&amp;index=59&amp;list=PLqTEqBBPoqwVTbS_6i2lsAmWTaW9312Fl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84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sz="4800" b="1" dirty="0" smtClean="0"/>
              <a:t>Geological Events Summarizer</a:t>
            </a:r>
            <a:endParaRPr lang="en-US" sz="4800" b="1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433440"/>
              </p:ext>
            </p:extLst>
          </p:nvPr>
        </p:nvGraphicFramePr>
        <p:xfrm>
          <a:off x="2411760" y="1340768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Acrobat Document" r:id="rId3" imgW="3886132" imgH="5029200" progId="AcroExch.Document.11">
                  <p:embed/>
                </p:oleObj>
              </mc:Choice>
              <mc:Fallback>
                <p:oleObj name="Acrobat Document" r:id="rId3" imgW="3886132" imgH="50292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340768"/>
                        <a:ext cx="3886200" cy="50292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5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04856" cy="4464496"/>
          </a:xfrm>
        </p:spPr>
        <p:txBody>
          <a:bodyPr/>
          <a:lstStyle/>
          <a:p>
            <a:r>
              <a:rPr lang="en-US" sz="4600" b="1" dirty="0" smtClean="0"/>
              <a:t>Rock, fossil, and climate clues were the main types of evidence for continental drift. Advances in technology have provided additional clues to help explain continental drift.</a:t>
            </a:r>
            <a:endParaRPr lang="es-ES" sz="4600" dirty="0" smtClean="0"/>
          </a:p>
        </p:txBody>
      </p:sp>
    </p:spTree>
    <p:extLst>
      <p:ext uri="{BB962C8B-B14F-4D97-AF65-F5344CB8AC3E}">
        <p14:creationId xmlns:p14="http://schemas.microsoft.com/office/powerpoint/2010/main" val="39227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3158</TotalTime>
  <Words>1564</Words>
  <Application>Microsoft Office PowerPoint</Application>
  <PresentationFormat>On-screen Show (4:3)</PresentationFormat>
  <Paragraphs>208</Paragraphs>
  <Slides>84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104" baseType="lpstr">
      <vt:lpstr>Arial</vt:lpstr>
      <vt:lpstr>Calibri</vt:lpstr>
      <vt:lpstr>Times New Roman</vt:lpstr>
      <vt:lpstr>Office Theme</vt:lpstr>
      <vt:lpstr>1_Office Theme</vt:lpstr>
      <vt:lpstr>Default Design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Bitmap Image</vt:lpstr>
      <vt:lpstr>Acrobat Document</vt:lpstr>
      <vt:lpstr>Activating Strategy: Watch Ice Age: Scrat Continental Crack Up video clip and have students either answer individually or with a partner the following questions: </vt:lpstr>
      <vt:lpstr>Essential Question: How does the constant movement  of lithospheric plates cause major geological events on the earth’s surface?</vt:lpstr>
      <vt:lpstr>One of the accurate events shown  in Scrat’s Continental Crack Up is that the continents were once joined together but moved apart.  </vt:lpstr>
      <vt:lpstr>In 1912, a man named Alfred Wegener proposed that at one time the continents were joined together, but over time have moved slowly to their current locations.   His hypothesis is called Continental Drift.</vt:lpstr>
      <vt:lpstr>Wegener called the once connected large landmass Pangaea.</vt:lpstr>
      <vt:lpstr>Pangaea Flipbook</vt:lpstr>
      <vt:lpstr>Other than the “puzzlelike” fit of the separated continents, what evidence was used to support the theory of continental drift?</vt:lpstr>
      <vt:lpstr>Continental Drift Evidence Task</vt:lpstr>
      <vt:lpstr>Rock, fossil, and climate clues were the main types of evidence for continental drift. Advances in technology have provided additional clues to help explain continental drift.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Seafloor Spreading</vt:lpstr>
      <vt:lpstr>Seafloor Spreading</vt:lpstr>
      <vt:lpstr>Seafloor Spreading Video Clip</vt:lpstr>
      <vt:lpstr>PowerPoint Presentation</vt:lpstr>
      <vt:lpstr>PowerPoint Presentation</vt:lpstr>
      <vt:lpstr>If new crust is being added by seafloor spreading, does the Earth’s surface just keep expanding?</vt:lpstr>
      <vt:lpstr>PowerPoint Presentation</vt:lpstr>
      <vt:lpstr>PowerPoint Presentation</vt:lpstr>
      <vt:lpstr>PowerPoint Presentation</vt:lpstr>
      <vt:lpstr>PowerPoint Presentation</vt:lpstr>
      <vt:lpstr>Plate Boundary Map</vt:lpstr>
      <vt:lpstr>Plate Boundary Analysis Activity</vt:lpstr>
      <vt:lpstr>PowerPoint Presentation</vt:lpstr>
      <vt:lpstr>When plates move, they can interact in several ways:</vt:lpstr>
      <vt:lpstr>PowerPoint Presentation</vt:lpstr>
      <vt:lpstr>PowerPoint Presentation</vt:lpstr>
      <vt:lpstr>Divergent Boundary in Iceland</vt:lpstr>
      <vt:lpstr>Divergent Boundary in Africa</vt:lpstr>
      <vt:lpstr>PowerPoint Presentation</vt:lpstr>
      <vt:lpstr>PowerPoint Presentation</vt:lpstr>
      <vt:lpstr>PowerPoint Presentation</vt:lpstr>
      <vt:lpstr>Divergent Boundary: Mid-Atlantic Ridge </vt:lpstr>
      <vt:lpstr>PowerPoint Presentation</vt:lpstr>
      <vt:lpstr>PowerPoint Presentation</vt:lpstr>
      <vt:lpstr>PowerPoint Presentation</vt:lpstr>
      <vt:lpstr>PowerPoint Presentation</vt:lpstr>
      <vt:lpstr>Convergent Plate Boundary: Oceanic               Continental </vt:lpstr>
      <vt:lpstr>PowerPoint Presentation</vt:lpstr>
      <vt:lpstr>Model a Convergent Boundary  with subduction:</vt:lpstr>
      <vt:lpstr>Convergent  Boundary</vt:lpstr>
      <vt:lpstr>New crust is added at divergent boundaries while it disappears below the surface at the subduction zones of convergent boundaries.</vt:lpstr>
      <vt:lpstr>PowerPoint Presentation</vt:lpstr>
      <vt:lpstr>PowerPoint Presentation</vt:lpstr>
      <vt:lpstr>PowerPoint Presentation</vt:lpstr>
      <vt:lpstr>PowerPoint Presentation</vt:lpstr>
      <vt:lpstr>Model a Convergent Boundary [see resources for simple models or demonstrations]</vt:lpstr>
      <vt:lpstr>PowerPoint Presentation</vt:lpstr>
      <vt:lpstr>PowerPoint Presentation</vt:lpstr>
      <vt:lpstr>PowerPoint Presentation</vt:lpstr>
      <vt:lpstr>Convergent Plate Boundary: Oceanic              Oceanic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 Boundary</vt:lpstr>
      <vt:lpstr>Transform Boundary</vt:lpstr>
      <vt:lpstr>Model a Transform Boundary:</vt:lpstr>
      <vt:lpstr>Transform Boundary: San Andreas Fault in California</vt:lpstr>
      <vt:lpstr>Transform Boundary</vt:lpstr>
      <vt:lpstr>Plate Boundary Activities</vt:lpstr>
      <vt:lpstr>Crust is in Pieces Song</vt:lpstr>
      <vt:lpstr>Based on what you have learned so far, what causes the lithospheric plates to move?</vt:lpstr>
      <vt:lpstr>Convection Currents in the Mantle cause lithospheric plates to move. As the plates move, they interact. These interactions produce many geological features and events.</vt:lpstr>
      <vt:lpstr>Volcano</vt:lpstr>
      <vt:lpstr>Volcano</vt:lpstr>
      <vt:lpstr>Volcano</vt:lpstr>
      <vt:lpstr>Ring of  Fire</vt:lpstr>
      <vt:lpstr>Have you ever stretched a rubber band too far and had it break? Or broke a stick?  What caused them to break?</vt:lpstr>
      <vt:lpstr>PowerPoint Presentation</vt:lpstr>
      <vt:lpstr>Earthquakes are sudden breaks in crust continuously stressed by plate movement.</vt:lpstr>
      <vt:lpstr>Along plate boundaries, the Earth’s lithosphere fractures along faults. As plates move, blocks of crust shift along the faults. There are different kinds of faults.</vt:lpstr>
      <vt:lpstr>When rocks move suddenly along the fault, releasing stress, seismic waves travel through  the earth’s crust in the form  of waves.</vt:lpstr>
      <vt:lpstr>Model of Three Faults Activity</vt:lpstr>
      <vt:lpstr>Tsunamis are ocean waves caused by earthquakes and landslides that occur near or under the ocean in oceanic crust.</vt:lpstr>
      <vt:lpstr>PowerPoint Presentation</vt:lpstr>
      <vt:lpstr>PowerPoint Presentation</vt:lpstr>
      <vt:lpstr>PowerPoint Presentation</vt:lpstr>
      <vt:lpstr>PowerPoint Presentation</vt:lpstr>
      <vt:lpstr>Geological Events Summarizer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Mariajose</dc:creator>
  <cp:lastModifiedBy>Dixon, Trony</cp:lastModifiedBy>
  <cp:revision>198</cp:revision>
  <dcterms:created xsi:type="dcterms:W3CDTF">2009-05-12T23:31:36Z</dcterms:created>
  <dcterms:modified xsi:type="dcterms:W3CDTF">2016-11-09T21:33:50Z</dcterms:modified>
</cp:coreProperties>
</file>